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77" r:id="rId5"/>
    <p:sldId id="257" r:id="rId6"/>
    <p:sldId id="264" r:id="rId7"/>
    <p:sldId id="265" r:id="rId8"/>
    <p:sldId id="266" r:id="rId9"/>
    <p:sldId id="267" r:id="rId10"/>
    <p:sldId id="258" r:id="rId11"/>
    <p:sldId id="269" r:id="rId12"/>
    <p:sldId id="270" r:id="rId13"/>
    <p:sldId id="271" r:id="rId14"/>
    <p:sldId id="280" r:id="rId15"/>
    <p:sldId id="285" r:id="rId16"/>
    <p:sldId id="284" r:id="rId17"/>
    <p:sldId id="281" r:id="rId18"/>
    <p:sldId id="282" r:id="rId19"/>
    <p:sldId id="283" r:id="rId20"/>
    <p:sldId id="259" r:id="rId21"/>
    <p:sldId id="272" r:id="rId22"/>
    <p:sldId id="273" r:id="rId23"/>
    <p:sldId id="276" r:id="rId24"/>
    <p:sldId id="286" r:id="rId25"/>
    <p:sldId id="26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altLang="zh-CN" dirty="0" smtClean="0"/>
              <a:t>Объем</a:t>
            </a:r>
            <a:r>
              <a:rPr lang="ru-RU" altLang="zh-CN" baseline="0" dirty="0" smtClean="0"/>
              <a:t> рынка</a:t>
            </a:r>
            <a:r>
              <a:rPr lang="zh-CN" altLang="en-US" dirty="0" smtClean="0"/>
              <a:t>（</a:t>
            </a:r>
            <a:r>
              <a:rPr lang="ru-RU" altLang="zh-CN" dirty="0" err="1" smtClean="0"/>
              <a:t>трл</a:t>
            </a:r>
            <a:r>
              <a:rPr lang="ru-RU" altLang="zh-CN" dirty="0" smtClean="0"/>
              <a:t>. </a:t>
            </a:r>
            <a:r>
              <a:rPr lang="en-US" altLang="zh-CN" dirty="0" smtClean="0"/>
              <a:t>$</a:t>
            </a:r>
            <a:r>
              <a:rPr lang="ru-RU" altLang="zh-CN" dirty="0" smtClean="0"/>
              <a:t> </a:t>
            </a:r>
            <a:r>
              <a:rPr lang="zh-CN" altLang="en-US" dirty="0" smtClean="0"/>
              <a:t>）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市场规模（$B）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</c:v>
                </c:pt>
                <c:pt idx="8">
                  <c:v>2018年</c:v>
                </c:pt>
                <c:pt idx="9">
                  <c:v>2019年</c:v>
                </c:pt>
                <c:pt idx="10">
                  <c:v>2020年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63.7</c:v>
                </c:pt>
                <c:pt idx="1">
                  <c:v>72.099999999999994</c:v>
                </c:pt>
                <c:pt idx="2">
                  <c:v>81.5</c:v>
                </c:pt>
                <c:pt idx="3">
                  <c:v>92.1</c:v>
                </c:pt>
                <c:pt idx="4">
                  <c:v>103.8</c:v>
                </c:pt>
                <c:pt idx="5">
                  <c:v>116.7</c:v>
                </c:pt>
                <c:pt idx="6">
                  <c:v>130.5</c:v>
                </c:pt>
                <c:pt idx="7">
                  <c:v>145.9</c:v>
                </c:pt>
                <c:pt idx="8">
                  <c:v>163.6</c:v>
                </c:pt>
                <c:pt idx="9">
                  <c:v>183.3</c:v>
                </c:pt>
                <c:pt idx="10">
                  <c:v>206.1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18-4592-BBEB-6E27282D7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8114032"/>
        <c:axId val="1128117296"/>
      </c:lineChart>
      <c:catAx>
        <c:axId val="112811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8117296"/>
        <c:crosses val="autoZero"/>
        <c:auto val="1"/>
        <c:lblAlgn val="ctr"/>
        <c:lblOffset val="100"/>
        <c:noMultiLvlLbl val="0"/>
      </c:catAx>
      <c:valAx>
        <c:axId val="112811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811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市场份额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ABA-4072-A3A5-1C20858C00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ABA-4072-A3A5-1C20858C00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ABA-4072-A3A5-1C20858C00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ABA-4072-A3A5-1C20858C00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ABA-4072-A3A5-1C20858C00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ABA-4072-A3A5-1C20858C00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Снеки</c:v>
                </c:pt>
                <c:pt idx="1">
                  <c:v>Продукты</c:v>
                </c:pt>
                <c:pt idx="2">
                  <c:v>Здоровое питание</c:v>
                </c:pt>
                <c:pt idx="3">
                  <c:v>Напитки</c:v>
                </c:pt>
                <c:pt idx="4">
                  <c:v>Молочная продукция</c:v>
                </c:pt>
                <c:pt idx="5">
                  <c:v>Прочее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0.42599999999999999</c:v>
                </c:pt>
                <c:pt idx="1">
                  <c:v>0.21099999999999999</c:v>
                </c:pt>
                <c:pt idx="2">
                  <c:v>0.19500000000000001</c:v>
                </c:pt>
                <c:pt idx="3">
                  <c:v>9.8000000000000004E-2</c:v>
                </c:pt>
                <c:pt idx="4">
                  <c:v>5.1999999999999998E-2</c:v>
                </c:pt>
                <c:pt idx="5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ABA-4072-A3A5-1C20858C0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85-47BE-A601-45D6375569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85-47BE-A601-45D6375569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85-47BE-A601-45D6375569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485-47BE-A601-45D6375569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485-47BE-A601-45D6375569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485-47BE-A601-45D63755695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485-47BE-A601-45D637556951}"/>
              </c:ext>
            </c:extLst>
          </c:dPt>
          <c:dLbls>
            <c:dLbl>
              <c:idx val="0"/>
              <c:layout>
                <c:manualLayout>
                  <c:x val="-0.12882120913643783"/>
                  <c:y val="7.284799958006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485-47BE-A601-45D637556951}"/>
                </c:ext>
              </c:extLst>
            </c:dLbl>
            <c:dLbl>
              <c:idx val="1"/>
              <c:layout>
                <c:manualLayout>
                  <c:x val="8.7232932920299905E-2"/>
                  <c:y val="-0.28505373995419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485-47BE-A601-45D637556951}"/>
                </c:ext>
              </c:extLst>
            </c:dLbl>
            <c:dLbl>
              <c:idx val="2"/>
              <c:layout>
                <c:manualLayout>
                  <c:x val="0.11579115012374748"/>
                  <c:y val="6.9427582887461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485-47BE-A601-45D637556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Апельсин</c:v>
                </c:pt>
                <c:pt idx="1">
                  <c:v>Мульти</c:v>
                </c:pt>
                <c:pt idx="2">
                  <c:v>Яблоко</c:v>
                </c:pt>
                <c:pt idx="3">
                  <c:v>Персик</c:v>
                </c:pt>
                <c:pt idx="4">
                  <c:v>Томат</c:v>
                </c:pt>
                <c:pt idx="5">
                  <c:v>Виноград</c:v>
                </c:pt>
                <c:pt idx="6">
                  <c:v>Другое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0.46800000000000003</c:v>
                </c:pt>
                <c:pt idx="1">
                  <c:v>0.20499999999999999</c:v>
                </c:pt>
                <c:pt idx="2">
                  <c:v>0.28100000000000003</c:v>
                </c:pt>
                <c:pt idx="3">
                  <c:v>0.01</c:v>
                </c:pt>
                <c:pt idx="4">
                  <c:v>8.9999999999999993E-3</c:v>
                </c:pt>
                <c:pt idx="5">
                  <c:v>6.0000000000000001E-3</c:v>
                </c:pt>
                <c:pt idx="6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485-47BE-A601-45D637556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1D69-31B2-40EA-A58D-303E0DD23758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3DB-C09C-4A51-8DB4-A6F90CDD9D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31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1D69-31B2-40EA-A58D-303E0DD23758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3DB-C09C-4A51-8DB4-A6F90CDD9D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79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1D69-31B2-40EA-A58D-303E0DD23758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3DB-C09C-4A51-8DB4-A6F90CDD9D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86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1D69-31B2-40EA-A58D-303E0DD23758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3DB-C09C-4A51-8DB4-A6F90CDD9D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20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1D69-31B2-40EA-A58D-303E0DD23758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3DB-C09C-4A51-8DB4-A6F90CDD9D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45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1D69-31B2-40EA-A58D-303E0DD23758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3DB-C09C-4A51-8DB4-A6F90CDD9D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58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1D69-31B2-40EA-A58D-303E0DD23758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3DB-C09C-4A51-8DB4-A6F90CDD9D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46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1D69-31B2-40EA-A58D-303E0DD23758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3DB-C09C-4A51-8DB4-A6F90CDD9D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93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1D69-31B2-40EA-A58D-303E0DD23758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3DB-C09C-4A51-8DB4-A6F90CDD9D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50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1D69-31B2-40EA-A58D-303E0DD23758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3DB-C09C-4A51-8DB4-A6F90CDD9D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68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1D69-31B2-40EA-A58D-303E0DD23758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3DB-C09C-4A51-8DB4-A6F90CDD9D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68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1D69-31B2-40EA-A58D-303E0DD23758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73DB-C09C-4A51-8DB4-A6F90CDD9D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85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6044" y="1149307"/>
            <a:ext cx="10904112" cy="1285986"/>
          </a:xfrm>
        </p:spPr>
        <p:txBody>
          <a:bodyPr>
            <a:normAutofit fontScale="90000"/>
          </a:bodyPr>
          <a:lstStyle/>
          <a:p>
            <a:r>
              <a:rPr lang="ru-RU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Платформа по содействию развития китайского рынка для кыргызских предприятий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7269" y="4974001"/>
            <a:ext cx="9144000" cy="1329744"/>
          </a:xfrm>
        </p:spPr>
        <p:txBody>
          <a:bodyPr>
            <a:normAutofit fontScale="92500" lnSpcReduction="20000"/>
          </a:bodyPr>
          <a:lstStyle/>
          <a:p>
            <a:r>
              <a:rPr lang="ru-RU" altLang="zh-CN" dirty="0" smtClean="0"/>
              <a:t>27 апреля </a:t>
            </a:r>
            <a:r>
              <a:rPr lang="en-US" altLang="zh-CN" dirty="0" smtClean="0"/>
              <a:t>2018</a:t>
            </a:r>
            <a:r>
              <a:rPr lang="ru-RU" altLang="zh-CN" dirty="0" smtClean="0"/>
              <a:t> год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ru-RU" altLang="zh-CN" dirty="0" smtClean="0"/>
              <a:t>Презентатор: Ли Лей – Заместитель Генерального директора Торгово-логистической компании «Ихэн»</a:t>
            </a:r>
          </a:p>
        </p:txBody>
      </p:sp>
      <p:sp>
        <p:nvSpPr>
          <p:cNvPr id="4" name="矩形 3"/>
          <p:cNvSpPr/>
          <p:nvPr/>
        </p:nvSpPr>
        <p:spPr>
          <a:xfrm>
            <a:off x="2659355" y="2797069"/>
            <a:ext cx="74574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Кыргызско-китайская Ассоциация </a:t>
            </a:r>
          </a:p>
          <a:p>
            <a:pPr algn="ctr"/>
            <a:r>
              <a:rPr lang="ru-RU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содействия и развития торговли </a:t>
            </a:r>
          </a:p>
          <a:p>
            <a:pPr algn="ctr"/>
            <a:r>
              <a:rPr lang="ru-RU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(ККАСРТ)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653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382592"/>
            <a:ext cx="12192000" cy="17644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1609858" y="2125014"/>
            <a:ext cx="2266682" cy="2266682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3818585" y="2125014"/>
            <a:ext cx="115910" cy="25757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V="1">
            <a:off x="1539024" y="4146997"/>
            <a:ext cx="121275" cy="24469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86913" y="2704357"/>
            <a:ext cx="1312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4946" y="2664630"/>
            <a:ext cx="8644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Проблемы с которыми столкнулись российские продукты питания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25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667813" y="365126"/>
            <a:ext cx="8314386" cy="65230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Широкое распространение подделок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319950" y="1572809"/>
            <a:ext cx="3376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Недостаточный контроль производителя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Подделка от дистрибьютера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 отдельных случаях подделка достигает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ru-RU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от общего объема продажи.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813" y="1489430"/>
            <a:ext cx="63722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789572" y="365126"/>
            <a:ext cx="8314386" cy="6523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Беспорядочное ценообразование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29" y="1991091"/>
            <a:ext cx="2181225" cy="3438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206" y="1991091"/>
            <a:ext cx="2133600" cy="3438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458" y="1991091"/>
            <a:ext cx="20955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67813" y="365126"/>
            <a:ext cx="9262784" cy="652305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Производитель не контролирует маркетинг, неправдивая информация о товаре, которая наносит вред торговому знаку.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95" y="1824292"/>
            <a:ext cx="3562199" cy="3594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784" y="1824292"/>
            <a:ext cx="4879857" cy="36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82592"/>
            <a:ext cx="12192000" cy="17644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1815922" y="2125014"/>
            <a:ext cx="2266682" cy="2266682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4024649" y="2125014"/>
            <a:ext cx="115910" cy="25757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flipV="1">
            <a:off x="1745088" y="4146997"/>
            <a:ext cx="121275" cy="24469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92977" y="2704357"/>
            <a:ext cx="1312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10348" y="2541519"/>
            <a:ext cx="86444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Исследование кыргызского рынка продуктов питания</a:t>
            </a:r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43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67812" y="365126"/>
            <a:ext cx="9685987" cy="652305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SWOT </a:t>
            </a:r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анализ по внедрению кыргызских продуктов на китайский рынок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378819" y="1184300"/>
            <a:ext cx="3193961" cy="5342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68399" y="1219440"/>
            <a:ext cx="283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Сильные стороны</a:t>
            </a:r>
            <a:endParaRPr lang="zh-CN" altLang="en-US" sz="2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20464" y="3129393"/>
            <a:ext cx="3193961" cy="5342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275011" y="3176876"/>
            <a:ext cx="283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Возможности</a:t>
            </a:r>
            <a:endParaRPr lang="zh-CN" altLang="en-US" sz="2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37748" y="1184300"/>
            <a:ext cx="3193961" cy="5342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792295" y="1231783"/>
            <a:ext cx="283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Слабые стороны</a:t>
            </a:r>
            <a:endParaRPr lang="zh-CN" altLang="en-US" sz="2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20463" y="4878821"/>
            <a:ext cx="3193961" cy="5342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275010" y="4926304"/>
            <a:ext cx="283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Риски</a:t>
            </a:r>
            <a:endParaRPr lang="zh-CN" altLang="en-US" sz="2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8819" y="1703012"/>
            <a:ext cx="3193961" cy="1380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533365" y="1818921"/>
            <a:ext cx="2949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altLang="zh-CN" dirty="0" smtClean="0"/>
              <a:t>Натуральная и полезная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ru-RU" altLang="zh-CN" dirty="0" smtClean="0"/>
              <a:t>Питательная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ru-RU" altLang="zh-CN" dirty="0" smtClean="0"/>
              <a:t>Без удобрений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120464" y="3660855"/>
            <a:ext cx="3193961" cy="11523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275010" y="3649764"/>
            <a:ext cx="294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altLang="zh-CN" dirty="0" smtClean="0"/>
              <a:t>Отсутствие доверия к китайским продуктам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ru-RU" altLang="zh-CN" dirty="0" smtClean="0"/>
              <a:t>Разрешение КНР  на второго ребенка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7637748" y="1650140"/>
            <a:ext cx="3193961" cy="14330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759809" y="1650140"/>
            <a:ext cx="29498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altLang="zh-CN" dirty="0" smtClean="0"/>
              <a:t>Малые объемы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ru-RU" altLang="zh-CN" dirty="0" smtClean="0"/>
              <a:t>Невысокая узнаваемость бренда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zh-CN" dirty="0" smtClean="0"/>
              <a:t>Не соответствие требованиям КНР по качеству </a:t>
            </a:r>
          </a:p>
          <a:p>
            <a:pPr marL="342900" indent="-342900">
              <a:buFont typeface="+mj-lt"/>
              <a:buAutoNum type="arabicPeriod"/>
            </a:pP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120463" y="5344661"/>
            <a:ext cx="3193961" cy="12076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287709" y="5308170"/>
            <a:ext cx="2949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altLang="zh-CN" sz="1600" dirty="0" smtClean="0"/>
              <a:t>Фальсификация </a:t>
            </a: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altLang="zh-CN" sz="1600" dirty="0" smtClean="0"/>
              <a:t>Беспорядочное ценообразование </a:t>
            </a: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altLang="zh-CN" sz="1600" dirty="0" smtClean="0"/>
              <a:t>Слабый контроль производителем</a:t>
            </a:r>
            <a:endParaRPr lang="zh-CN" altLang="en-US" sz="1600" dirty="0"/>
          </a:p>
        </p:txBody>
      </p:sp>
      <p:sp>
        <p:nvSpPr>
          <p:cNvPr id="23" name="矩形 22"/>
          <p:cNvSpPr/>
          <p:nvPr/>
        </p:nvSpPr>
        <p:spPr>
          <a:xfrm>
            <a:off x="4378819" y="3134540"/>
            <a:ext cx="3193961" cy="5342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533366" y="3156623"/>
            <a:ext cx="283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Стратегия 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SO</a:t>
            </a:r>
            <a:endParaRPr lang="zh-CN" altLang="en-US" sz="2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637748" y="3134540"/>
            <a:ext cx="3193961" cy="5342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792295" y="3156265"/>
            <a:ext cx="283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Стратегия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WO</a:t>
            </a:r>
            <a:r>
              <a:rPr lang="ru-RU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</a:t>
            </a:r>
            <a:endParaRPr lang="zh-CN" altLang="en-US" sz="2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78819" y="3653252"/>
            <a:ext cx="3193961" cy="11599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513867" y="3589210"/>
            <a:ext cx="2949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altLang="zh-CN" sz="1400" dirty="0" smtClean="0"/>
              <a:t>Развитие линейки детского питания</a:t>
            </a:r>
            <a:endParaRPr lang="en-US" altLang="zh-CN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altLang="zh-CN" sz="1400" dirty="0" smtClean="0"/>
              <a:t>При формировании бренда ставить акцент на натуральность и полезные свойства </a:t>
            </a:r>
            <a:endParaRPr lang="zh-CN" altLang="en-US" sz="1400" dirty="0"/>
          </a:p>
        </p:txBody>
      </p:sp>
      <p:sp>
        <p:nvSpPr>
          <p:cNvPr id="29" name="矩形 28"/>
          <p:cNvSpPr/>
          <p:nvPr/>
        </p:nvSpPr>
        <p:spPr>
          <a:xfrm>
            <a:off x="7637748" y="3668806"/>
            <a:ext cx="3193961" cy="11359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7758110" y="3679293"/>
            <a:ext cx="29498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altLang="zh-CN" sz="1400" dirty="0" smtClean="0"/>
              <a:t>Создание странового бренда</a:t>
            </a:r>
            <a:endParaRPr lang="en-US" altLang="zh-CN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altLang="zh-CN" sz="1400" dirty="0" smtClean="0"/>
              <a:t>Контроль качества и дизайна упаковки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zh-CN" sz="1400" dirty="0"/>
              <a:t>Развитие линейки детского питания</a:t>
            </a:r>
            <a:endParaRPr lang="en-US" altLang="zh-CN" sz="1400" dirty="0"/>
          </a:p>
        </p:txBody>
      </p:sp>
      <p:sp>
        <p:nvSpPr>
          <p:cNvPr id="31" name="矩形 30"/>
          <p:cNvSpPr/>
          <p:nvPr/>
        </p:nvSpPr>
        <p:spPr>
          <a:xfrm>
            <a:off x="4378819" y="4882136"/>
            <a:ext cx="3193961" cy="48339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533366" y="4929619"/>
            <a:ext cx="283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Стратегия </a:t>
            </a:r>
            <a:r>
              <a:rPr lang="ru-RU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</a:t>
            </a:r>
            <a:r>
              <a:rPr lang="ru-RU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2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37748" y="4882136"/>
            <a:ext cx="3193961" cy="5342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792295" y="4903861"/>
            <a:ext cx="283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Стратегия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WT</a:t>
            </a:r>
            <a:r>
              <a:rPr lang="ru-RU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2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378819" y="5344662"/>
            <a:ext cx="3193961" cy="12161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4555470" y="5234855"/>
            <a:ext cx="2949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altLang="zh-CN" sz="1600" dirty="0" smtClean="0"/>
              <a:t>Единая система защиты</a:t>
            </a: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altLang="zh-CN" sz="1600" dirty="0" smtClean="0"/>
              <a:t>Вход на рынок, используя опыт Европы и США, путем внедрения представительства </a:t>
            </a:r>
            <a:endParaRPr lang="zh-CN" altLang="en-US" sz="1600" dirty="0"/>
          </a:p>
        </p:txBody>
      </p:sp>
      <p:sp>
        <p:nvSpPr>
          <p:cNvPr id="37" name="矩形 36"/>
          <p:cNvSpPr/>
          <p:nvPr/>
        </p:nvSpPr>
        <p:spPr>
          <a:xfrm>
            <a:off x="7637748" y="5347976"/>
            <a:ext cx="3193961" cy="1204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7792294" y="5463885"/>
            <a:ext cx="2949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altLang="zh-CN" dirty="0" smtClean="0"/>
              <a:t>Усиление и </a:t>
            </a:r>
            <a:r>
              <a:rPr lang="en-US" altLang="zh-CN" dirty="0" smtClean="0"/>
              <a:t>PR </a:t>
            </a:r>
            <a:r>
              <a:rPr lang="ru-RU" altLang="zh-CN" dirty="0" smtClean="0"/>
              <a:t>в КНР бренда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</p:txBody>
      </p:sp>
      <p:sp>
        <p:nvSpPr>
          <p:cNvPr id="39" name="矩形 38"/>
          <p:cNvSpPr/>
          <p:nvPr/>
        </p:nvSpPr>
        <p:spPr>
          <a:xfrm>
            <a:off x="1120464" y="1197180"/>
            <a:ext cx="3193388" cy="18976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1" name="直接连接符 40"/>
          <p:cNvCxnSpPr/>
          <p:nvPr/>
        </p:nvCxnSpPr>
        <p:spPr>
          <a:xfrm>
            <a:off x="1120463" y="1184300"/>
            <a:ext cx="3258356" cy="18976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2385313" y="1254534"/>
            <a:ext cx="190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Внутренние факторы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432276" y="2264369"/>
            <a:ext cx="190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Внешние факторы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7918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67813" y="365126"/>
            <a:ext cx="8314386" cy="652305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Как кыргызским продуктам соответствовать потребностям китайского рынка?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038895" y="2096086"/>
            <a:ext cx="3151163" cy="59084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94108" y="2098401"/>
            <a:ext cx="304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Категория продуктов №1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38895" y="2686929"/>
            <a:ext cx="3151163" cy="1688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149322" y="3024553"/>
            <a:ext cx="2857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Готовая к экспорту продукция</a:t>
            </a:r>
          </a:p>
          <a:p>
            <a:pPr algn="ctr"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08218" y="2096086"/>
            <a:ext cx="3151163" cy="59084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763431" y="2085701"/>
            <a:ext cx="304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/>
              <a:t>Категория продуктов </a:t>
            </a:r>
            <a:r>
              <a:rPr lang="ru-RU" altLang="zh-CN" dirty="0" smtClean="0"/>
              <a:t>№2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708218" y="2686929"/>
            <a:ext cx="3151163" cy="1688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818645" y="3024553"/>
            <a:ext cx="2857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Адаптация упаковки и дизайна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77541" y="2096086"/>
            <a:ext cx="3151163" cy="59084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377541" y="2686929"/>
            <a:ext cx="3151163" cy="1688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524194" y="2845469"/>
            <a:ext cx="2857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Адаптация </a:t>
            </a:r>
            <a:r>
              <a:rPr lang="ru-RU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или переориентация  продукта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5"/>
          <p:cNvSpPr txBox="1"/>
          <p:nvPr/>
        </p:nvSpPr>
        <p:spPr>
          <a:xfrm>
            <a:off x="8377541" y="2093741"/>
            <a:ext cx="304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/>
              <a:t>Категория продуктов </a:t>
            </a:r>
            <a:r>
              <a:rPr lang="ru-RU" altLang="zh-CN" dirty="0" smtClean="0"/>
              <a:t>№3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3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803399" y="365126"/>
            <a:ext cx="8178799" cy="6523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Пример по №1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546" y="1366829"/>
            <a:ext cx="6926631" cy="19096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41" y="3789511"/>
            <a:ext cx="1489659" cy="28297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047" y="3586643"/>
            <a:ext cx="1056446" cy="26199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909" y="3712145"/>
            <a:ext cx="2164732" cy="23285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170" y="1120461"/>
            <a:ext cx="2555182" cy="2403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1" y="3079106"/>
            <a:ext cx="2304490" cy="36350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4095" y="3625879"/>
            <a:ext cx="1754605" cy="250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5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67813" y="365126"/>
            <a:ext cx="8314386" cy="6523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Пример по №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1" y="2744328"/>
            <a:ext cx="3084797" cy="24193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53912" y="2738774"/>
            <a:ext cx="2656573" cy="24304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371" y="2625727"/>
            <a:ext cx="3522848" cy="265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41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67813" y="365126"/>
            <a:ext cx="8314386" cy="6523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Пример по №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6" y="1566706"/>
            <a:ext cx="4175445" cy="31315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67" y="4860393"/>
            <a:ext cx="3388093" cy="1856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050" y="1309175"/>
            <a:ext cx="2900664" cy="34549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143" y="1411242"/>
            <a:ext cx="2211265" cy="31926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669" y="4764141"/>
            <a:ext cx="3280575" cy="199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382592"/>
            <a:ext cx="12192000" cy="17644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1815922" y="2125014"/>
            <a:ext cx="2266682" cy="2266682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4024649" y="2125014"/>
            <a:ext cx="115910" cy="25757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V="1">
            <a:off x="1745088" y="4146997"/>
            <a:ext cx="121275" cy="24469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92977" y="2704357"/>
            <a:ext cx="1312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21559" y="2849295"/>
            <a:ext cx="71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О компании Ихэн</a:t>
            </a:r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07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82592"/>
            <a:ext cx="12192000" cy="17644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1815922" y="2125014"/>
            <a:ext cx="2266682" cy="2266682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4024649" y="2125014"/>
            <a:ext cx="115910" cy="25757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flipV="1">
            <a:off x="1745088" y="4146997"/>
            <a:ext cx="121275" cy="24469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92977" y="2704357"/>
            <a:ext cx="1312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59659" y="2849295"/>
            <a:ext cx="753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 платформе</a:t>
            </a:r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6980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67813" y="365126"/>
            <a:ext cx="8314386" cy="6523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Модель платформы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090016" y="1514043"/>
            <a:ext cx="0" cy="4935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63476" y="1271364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Кыргызстан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07464" y="1299617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 smtClean="0"/>
              <a:t>Китай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39235" y="2976581"/>
            <a:ext cx="914400" cy="4260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44955" y="3685988"/>
            <a:ext cx="914400" cy="4260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39235" y="4395395"/>
            <a:ext cx="914400" cy="4260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39235" y="5101977"/>
            <a:ext cx="914400" cy="4260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539235" y="2267174"/>
            <a:ext cx="914400" cy="4260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579583" y="2295521"/>
            <a:ext cx="85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dirty="0" smtClean="0"/>
              <a:t>Завод 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939397" y="3411080"/>
            <a:ext cx="1586345" cy="954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5" name="文本框 24"/>
          <p:cNvSpPr txBox="1"/>
          <p:nvPr/>
        </p:nvSpPr>
        <p:spPr>
          <a:xfrm>
            <a:off x="2012134" y="3481445"/>
            <a:ext cx="1440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400" dirty="0" smtClean="0"/>
              <a:t> Ассоциация по содействию и развитию торговли</a:t>
            </a:r>
            <a:endParaRPr lang="zh-CN" altLang="en-US" sz="1400" dirty="0"/>
          </a:p>
        </p:txBody>
      </p:sp>
      <p:sp>
        <p:nvSpPr>
          <p:cNvPr id="26" name="文本框 25"/>
          <p:cNvSpPr txBox="1"/>
          <p:nvPr/>
        </p:nvSpPr>
        <p:spPr>
          <a:xfrm>
            <a:off x="1732174" y="1610439"/>
            <a:ext cx="2238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dirty="0" smtClean="0"/>
              <a:t>Кыргызские предприятия  посредством представительства Ассоциации продвигают продукцию</a:t>
            </a:r>
            <a:endParaRPr lang="zh-CN" altLang="en-US" sz="1600" dirty="0"/>
          </a:p>
        </p:txBody>
      </p:sp>
      <p:sp>
        <p:nvSpPr>
          <p:cNvPr id="27" name="下箭头 26"/>
          <p:cNvSpPr/>
          <p:nvPr/>
        </p:nvSpPr>
        <p:spPr>
          <a:xfrm>
            <a:off x="2682592" y="3117735"/>
            <a:ext cx="229866" cy="29572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8" name="矩形 27"/>
          <p:cNvSpPr/>
          <p:nvPr/>
        </p:nvSpPr>
        <p:spPr>
          <a:xfrm>
            <a:off x="4864567" y="3481445"/>
            <a:ext cx="2072106" cy="7793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9" name="文本框 28"/>
          <p:cNvSpPr txBox="1"/>
          <p:nvPr/>
        </p:nvSpPr>
        <p:spPr>
          <a:xfrm>
            <a:off x="4906769" y="3578716"/>
            <a:ext cx="1994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dirty="0" smtClean="0"/>
              <a:t>Представительство Ассоциации</a:t>
            </a:r>
            <a:endParaRPr lang="zh-CN" altLang="en-US" sz="1400" dirty="0"/>
          </a:p>
        </p:txBody>
      </p:sp>
      <p:sp>
        <p:nvSpPr>
          <p:cNvPr id="74" name="右大括号 73"/>
          <p:cNvSpPr/>
          <p:nvPr/>
        </p:nvSpPr>
        <p:spPr>
          <a:xfrm>
            <a:off x="1547155" y="2476887"/>
            <a:ext cx="276720" cy="28518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右箭头 74"/>
          <p:cNvSpPr/>
          <p:nvPr/>
        </p:nvSpPr>
        <p:spPr>
          <a:xfrm>
            <a:off x="3567471" y="3651157"/>
            <a:ext cx="1216800" cy="439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7880436" y="1453994"/>
            <a:ext cx="3633099" cy="622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7867735" y="2072803"/>
            <a:ext cx="3633099" cy="623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8163798" y="1477735"/>
            <a:ext cx="3253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600" dirty="0" smtClean="0"/>
              <a:t>Поиск дистрибьютеров, сопровождение договоров</a:t>
            </a:r>
            <a:endParaRPr lang="zh-CN" altLang="en-US" sz="1600" dirty="0"/>
          </a:p>
        </p:txBody>
      </p:sp>
      <p:sp>
        <p:nvSpPr>
          <p:cNvPr id="81" name="矩形 80"/>
          <p:cNvSpPr/>
          <p:nvPr/>
        </p:nvSpPr>
        <p:spPr>
          <a:xfrm>
            <a:off x="7867734" y="2688160"/>
            <a:ext cx="3633099" cy="623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8163798" y="2101120"/>
            <a:ext cx="3235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600" dirty="0" smtClean="0"/>
              <a:t>Организация групп из членов для совместного участия на выставках</a:t>
            </a:r>
            <a:endParaRPr lang="zh-CN" altLang="en-US" sz="1600" dirty="0"/>
          </a:p>
        </p:txBody>
      </p:sp>
      <p:sp>
        <p:nvSpPr>
          <p:cNvPr id="82" name="矩形 81"/>
          <p:cNvSpPr/>
          <p:nvPr/>
        </p:nvSpPr>
        <p:spPr>
          <a:xfrm>
            <a:off x="7867734" y="3312457"/>
            <a:ext cx="3633099" cy="622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8083701" y="3316691"/>
            <a:ext cx="3606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600" dirty="0" smtClean="0"/>
              <a:t>Содействие в защите бренда от подделок, прав пользования, имиджа </a:t>
            </a:r>
            <a:endParaRPr lang="zh-CN" altLang="en-US" sz="1600" dirty="0"/>
          </a:p>
        </p:txBody>
      </p:sp>
      <p:sp>
        <p:nvSpPr>
          <p:cNvPr id="84" name="矩形 83"/>
          <p:cNvSpPr/>
          <p:nvPr/>
        </p:nvSpPr>
        <p:spPr>
          <a:xfrm>
            <a:off x="7867734" y="3920278"/>
            <a:ext cx="3633099" cy="6232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8196639" y="3980461"/>
            <a:ext cx="3253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Планирование, продвижение и пропаганда торговой марки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867734" y="4543497"/>
            <a:ext cx="3633099" cy="6232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8220671" y="4576387"/>
            <a:ext cx="3267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Обслуживание официального сайта на кит.яз.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7867734" y="5158865"/>
            <a:ext cx="3633099" cy="6232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8220671" y="5191755"/>
            <a:ext cx="3267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Открытие официального магазина на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Taobao, JD, Tmall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左大括号 89"/>
          <p:cNvSpPr/>
          <p:nvPr/>
        </p:nvSpPr>
        <p:spPr>
          <a:xfrm>
            <a:off x="7119400" y="1841676"/>
            <a:ext cx="469795" cy="434810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7867734" y="5774934"/>
            <a:ext cx="3633099" cy="6232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220671" y="5807824"/>
            <a:ext cx="3469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 запросу: поиск инвесторов, оборудования сырья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629723" y="1490314"/>
            <a:ext cx="527687" cy="4991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7628123" y="1474629"/>
            <a:ext cx="52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7629723" y="2132831"/>
            <a:ext cx="527687" cy="4991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7653882" y="2134524"/>
            <a:ext cx="47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627253" y="2724078"/>
            <a:ext cx="527687" cy="4991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7625653" y="2721272"/>
            <a:ext cx="52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7627253" y="3366595"/>
            <a:ext cx="527687" cy="4991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7625653" y="3350910"/>
            <a:ext cx="52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7632104" y="3984690"/>
            <a:ext cx="527687" cy="4991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7643383" y="3981884"/>
            <a:ext cx="52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7632104" y="4601449"/>
            <a:ext cx="527687" cy="4991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7630504" y="4598643"/>
            <a:ext cx="52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629634" y="5218454"/>
            <a:ext cx="527687" cy="4991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7628034" y="5215649"/>
            <a:ext cx="52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629634" y="5835213"/>
            <a:ext cx="527687" cy="4991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7628034" y="5845286"/>
            <a:ext cx="52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141649" y="2727734"/>
            <a:ext cx="321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600" dirty="0" smtClean="0"/>
              <a:t>Оптимизация затрат при импорте на таможенное оформление</a:t>
            </a:r>
            <a:endParaRPr lang="zh-CN" altLang="en-US" sz="1600" dirty="0"/>
          </a:p>
        </p:txBody>
      </p:sp>
      <p:sp>
        <p:nvSpPr>
          <p:cNvPr id="62" name="文本框 22"/>
          <p:cNvSpPr txBox="1"/>
          <p:nvPr/>
        </p:nvSpPr>
        <p:spPr>
          <a:xfrm>
            <a:off x="579583" y="3020121"/>
            <a:ext cx="85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dirty="0" smtClean="0"/>
              <a:t>Завод</a:t>
            </a:r>
            <a:endParaRPr lang="zh-CN" altLang="en-US" dirty="0"/>
          </a:p>
        </p:txBody>
      </p:sp>
      <p:sp>
        <p:nvSpPr>
          <p:cNvPr id="63" name="文本框 22"/>
          <p:cNvSpPr txBox="1"/>
          <p:nvPr/>
        </p:nvSpPr>
        <p:spPr>
          <a:xfrm>
            <a:off x="541666" y="3721151"/>
            <a:ext cx="85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dirty="0" smtClean="0"/>
              <a:t>Завод</a:t>
            </a:r>
            <a:endParaRPr lang="zh-CN" altLang="en-US" dirty="0"/>
          </a:p>
        </p:txBody>
      </p:sp>
      <p:sp>
        <p:nvSpPr>
          <p:cNvPr id="64" name="文本框 22"/>
          <p:cNvSpPr txBox="1"/>
          <p:nvPr/>
        </p:nvSpPr>
        <p:spPr>
          <a:xfrm>
            <a:off x="527177" y="4416927"/>
            <a:ext cx="85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dirty="0" smtClean="0"/>
              <a:t>Завод</a:t>
            </a:r>
            <a:endParaRPr lang="zh-CN" altLang="en-US" dirty="0"/>
          </a:p>
        </p:txBody>
      </p:sp>
      <p:sp>
        <p:nvSpPr>
          <p:cNvPr id="65" name="文本框 22"/>
          <p:cNvSpPr txBox="1"/>
          <p:nvPr/>
        </p:nvSpPr>
        <p:spPr>
          <a:xfrm>
            <a:off x="489100" y="5101005"/>
            <a:ext cx="85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dirty="0" smtClean="0"/>
              <a:t>Завод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9605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67813" y="365126"/>
            <a:ext cx="8314386" cy="6523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Наши преимущества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右箭头 6"/>
          <p:cNvSpPr/>
          <p:nvPr/>
        </p:nvSpPr>
        <p:spPr>
          <a:xfrm>
            <a:off x="1160171" y="2321170"/>
            <a:ext cx="2734648" cy="251811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474697" y="5211060"/>
            <a:ext cx="6879103" cy="634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457916" y="4442990"/>
            <a:ext cx="6879103" cy="634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457916" y="3711042"/>
            <a:ext cx="6879103" cy="634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457916" y="2963635"/>
            <a:ext cx="6879103" cy="634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457916" y="2207079"/>
            <a:ext cx="6879103" cy="634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4474697" y="1447468"/>
            <a:ext cx="6879103" cy="634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181007" y="1470883"/>
            <a:ext cx="620941" cy="587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181007" y="1502964"/>
            <a:ext cx="620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A</a:t>
            </a:r>
            <a:endParaRPr lang="zh-CN" altLang="en-US" sz="28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4932682" y="1564519"/>
            <a:ext cx="626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Свыше 5000 онлайн и офлайн СМИ  партнеров в КНР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64227" y="2230959"/>
            <a:ext cx="620941" cy="587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164227" y="2263040"/>
            <a:ext cx="620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B</a:t>
            </a:r>
            <a:endParaRPr lang="zh-CN" altLang="en-US" sz="28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4915902" y="2324595"/>
            <a:ext cx="626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Свыше 300 магазинов партнёров на платформе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Taobao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147446" y="2983638"/>
            <a:ext cx="620941" cy="587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147446" y="3015719"/>
            <a:ext cx="620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C</a:t>
            </a:r>
            <a:endParaRPr lang="zh-CN" altLang="en-US" sz="28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4899121" y="3027842"/>
            <a:ext cx="6267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Свыше 300 партнёров-дистрибьютеров российских продуктов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147446" y="3725710"/>
            <a:ext cx="620941" cy="587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147446" y="3757791"/>
            <a:ext cx="620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D</a:t>
            </a:r>
            <a:endParaRPr lang="zh-CN" altLang="en-US" sz="28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4899121" y="3882846"/>
            <a:ext cx="6454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Выход на ритейл сети КНР (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Wan Jia, Da Rong Fa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и др.)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164227" y="4478977"/>
            <a:ext cx="620941" cy="587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164227" y="4511058"/>
            <a:ext cx="620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E</a:t>
            </a:r>
            <a:endParaRPr lang="zh-CN" altLang="en-US" sz="2800" b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4915902" y="4496413"/>
            <a:ext cx="6267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Правительственные ресурсы во многих городах и провинциях КНР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181008" y="5240162"/>
            <a:ext cx="620941" cy="587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181008" y="5272243"/>
            <a:ext cx="620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F</a:t>
            </a:r>
            <a:endParaRPr lang="zh-CN" altLang="en-US" sz="28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4932683" y="5333798"/>
            <a:ext cx="626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Понимание и  концепция сотрудничества! 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3890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67813" y="365126"/>
            <a:ext cx="8314386" cy="65230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Выставки по продуктам питания за 2018 г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84447"/>
              </p:ext>
            </p:extLst>
          </p:nvPr>
        </p:nvGraphicFramePr>
        <p:xfrm>
          <a:off x="433409" y="1255081"/>
          <a:ext cx="5391597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5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展会名称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第九届中国（厦门）国际糖酒食品交易会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21</a:t>
                      </a:r>
                      <a:r>
                        <a:rPr lang="zh-CN" altLang="en-US" dirty="0" smtClean="0"/>
                        <a:t>届河北省糖酒食品交易会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FMA2018</a:t>
                      </a:r>
                      <a:r>
                        <a:rPr lang="zh-CN" altLang="en-US" dirty="0" smtClean="0"/>
                        <a:t>中国国际食品、肉类及水产品展览会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第十六届中国（漯河）食品博览会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SIAL China 2018</a:t>
                      </a:r>
                      <a:r>
                        <a:rPr lang="zh-CN" altLang="en-US" dirty="0" smtClean="0"/>
                        <a:t>国际食品及饮料展览会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12</a:t>
                      </a:r>
                      <a:r>
                        <a:rPr lang="zh-CN" altLang="en-US" dirty="0" smtClean="0"/>
                        <a:t>届全国食品博览会暨酒业展览会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16</a:t>
                      </a:r>
                      <a:r>
                        <a:rPr lang="zh-CN" altLang="en-US" dirty="0" smtClean="0"/>
                        <a:t>届中国青岛国际果蔬加工展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第七届广州国际食品食材展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第二十届健康原料、天然原料中国展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18</a:t>
                      </a:r>
                      <a:r>
                        <a:rPr lang="zh-CN" altLang="en-US" dirty="0" smtClean="0"/>
                        <a:t>届广州国际食品展暨进口食品展览会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中部（江西）糖酒食品招商会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中国（青岛）国际健康食品产业博览会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新疆亚欧食品展览会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71344"/>
              </p:ext>
            </p:extLst>
          </p:nvPr>
        </p:nvGraphicFramePr>
        <p:xfrm>
          <a:off x="6102439" y="1295400"/>
          <a:ext cx="5552941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展会名称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年中国少数民族健康养生食品博览会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中国（东北）国际食品产业展览会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16</a:t>
                      </a:r>
                      <a:r>
                        <a:rPr lang="zh-CN" altLang="en-US" dirty="0" smtClean="0"/>
                        <a:t>届广西食品交易博览会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中国（青岛）第十五届国际糖酒食品博览会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中国（临沂）国际糖酒商品交易会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上海国际高端进口食品展览会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中国糖果零食展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IOF2018</a:t>
                      </a:r>
                      <a:r>
                        <a:rPr lang="zh-CN" altLang="en-US" dirty="0" smtClean="0"/>
                        <a:t>第九届广州国际食品及饮料博览会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第二届中国（郑州）好粮油产业博览会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长沙第</a:t>
                      </a:r>
                      <a:r>
                        <a:rPr lang="en-US" altLang="zh-CN" dirty="0" smtClean="0"/>
                        <a:t>99</a:t>
                      </a:r>
                      <a:r>
                        <a:rPr lang="zh-CN" altLang="en-US" dirty="0" smtClean="0"/>
                        <a:t>届全国糖酒商品交易会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中国（西安）糖酒食品交易会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中国（山东）国际糖酒食品交易会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2018</a:t>
                      </a:r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18</a:t>
                      </a:r>
                      <a:r>
                        <a:rPr lang="zh-CN" altLang="en-US" dirty="0" smtClean="0"/>
                        <a:t>届北京国际有机食品和绿色食品博览会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07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836" y="25500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776960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03" y="532999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667813" y="365126"/>
            <a:ext cx="8314386" cy="652305"/>
          </a:xfrm>
        </p:spPr>
        <p:txBody>
          <a:bodyPr>
            <a:normAutofit/>
          </a:bodyPr>
          <a:lstStyle/>
          <a:p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Основная деятельность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961375" y="1476040"/>
            <a:ext cx="9296401" cy="5100636"/>
            <a:chOff x="-96" y="873"/>
            <a:chExt cx="5856" cy="3213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1632" y="1344"/>
              <a:ext cx="2544" cy="2496"/>
            </a:xfrm>
            <a:prstGeom prst="ellipse">
              <a:avLst/>
            </a:prstGeom>
            <a:noFill/>
            <a:ln w="952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2256" y="1968"/>
              <a:ext cx="1296" cy="1344"/>
              <a:chOff x="2016" y="1920"/>
              <a:chExt cx="1680" cy="1680"/>
            </a:xfrm>
          </p:grpSpPr>
          <p:sp>
            <p:nvSpPr>
              <p:cNvPr id="56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7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2" name="Text Box 8"/>
            <p:cNvSpPr txBox="1">
              <a:spLocks noChangeArrowheads="1"/>
            </p:cNvSpPr>
            <p:nvPr/>
          </p:nvSpPr>
          <p:spPr bwMode="gray">
            <a:xfrm>
              <a:off x="2325" y="2424"/>
              <a:ext cx="115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altLang="zh-C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Сферы </a:t>
              </a:r>
            </a:p>
            <a:p>
              <a:pPr algn="ctr" eaLnBrk="0" hangingPunct="0">
                <a:defRPr/>
              </a:pPr>
              <a:r>
                <a:rPr lang="ru-RU" altLang="zh-C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деятельности</a:t>
              </a:r>
              <a:endPara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2640" y="1104"/>
              <a:ext cx="432" cy="415"/>
              <a:chOff x="2640" y="1088"/>
              <a:chExt cx="432" cy="415"/>
            </a:xfrm>
          </p:grpSpPr>
          <p:grpSp>
            <p:nvGrpSpPr>
              <p:cNvPr id="52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54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55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53" name="Text Box 13"/>
              <p:cNvSpPr txBox="1">
                <a:spLocks noChangeArrowheads="1"/>
              </p:cNvSpPr>
              <p:nvPr/>
            </p:nvSpPr>
            <p:spPr bwMode="gray">
              <a:xfrm>
                <a:off x="2732" y="1152"/>
                <a:ext cx="267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A</a:t>
                </a:r>
                <a:endPara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50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51" name="Oval 16"/>
              <p:cNvSpPr>
                <a:spLocks noChangeArrowheads="1"/>
              </p:cNvSpPr>
              <p:nvPr/>
            </p:nvSpPr>
            <p:spPr bwMode="gray">
              <a:xfrm rot="18227093">
                <a:off x="2350" y="318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1824" y="3357"/>
              <a:chExt cx="432" cy="432"/>
            </a:xfrm>
          </p:grpSpPr>
          <p:grpSp>
            <p:nvGrpSpPr>
              <p:cNvPr id="46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48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49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gray">
              <a:xfrm>
                <a:off x="1896" y="3438"/>
                <a:ext cx="277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D</a:t>
                </a:r>
                <a:endPara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3938" y="1968"/>
              <a:chExt cx="430" cy="437"/>
            </a:xfrm>
          </p:grpSpPr>
          <p:grpSp>
            <p:nvGrpSpPr>
              <p:cNvPr id="42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44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45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43" name="Text Box 26"/>
              <p:cNvSpPr txBox="1">
                <a:spLocks noChangeArrowheads="1"/>
              </p:cNvSpPr>
              <p:nvPr/>
            </p:nvSpPr>
            <p:spPr bwMode="gray">
              <a:xfrm>
                <a:off x="4016" y="2028"/>
                <a:ext cx="26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B</a:t>
                </a:r>
                <a:endPara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17" name="Group 27"/>
            <p:cNvGrpSpPr>
              <a:grpSpLocks/>
            </p:cNvGrpSpPr>
            <p:nvPr/>
          </p:nvGrpSpPr>
          <p:grpSpPr bwMode="auto">
            <a:xfrm>
              <a:off x="3552" y="3360"/>
              <a:ext cx="412" cy="392"/>
              <a:chOff x="3552" y="3339"/>
              <a:chExt cx="412" cy="392"/>
            </a:xfrm>
          </p:grpSpPr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40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41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39" name="Text Box 31"/>
              <p:cNvSpPr txBox="1">
                <a:spLocks noChangeArrowheads="1"/>
              </p:cNvSpPr>
              <p:nvPr/>
            </p:nvSpPr>
            <p:spPr bwMode="gray">
              <a:xfrm>
                <a:off x="3650" y="3360"/>
                <a:ext cx="257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C</a:t>
                </a:r>
                <a:endPara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18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1488" y="1968"/>
              <a:chExt cx="432" cy="432"/>
            </a:xfrm>
          </p:grpSpPr>
          <p:grpSp>
            <p:nvGrpSpPr>
              <p:cNvPr id="34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36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37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35" name="Text Box 36"/>
              <p:cNvSpPr txBox="1">
                <a:spLocks noChangeArrowheads="1"/>
              </p:cNvSpPr>
              <p:nvPr/>
            </p:nvSpPr>
            <p:spPr bwMode="gray">
              <a:xfrm>
                <a:off x="1588" y="2016"/>
                <a:ext cx="249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E</a:t>
                </a:r>
                <a:endPara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19" name="Oval 37"/>
            <p:cNvSpPr>
              <a:spLocks noChangeArrowheads="1"/>
            </p:cNvSpPr>
            <p:nvPr/>
          </p:nvSpPr>
          <p:spPr bwMode="gray">
            <a:xfrm rot="18227093">
              <a:off x="3507" y="326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0" name="Oval 38"/>
            <p:cNvSpPr>
              <a:spLocks noChangeArrowheads="1"/>
            </p:cNvSpPr>
            <p:nvPr/>
          </p:nvSpPr>
          <p:spPr bwMode="gray">
            <a:xfrm rot="18227093">
              <a:off x="3411" y="3165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grpSp>
          <p:nvGrpSpPr>
            <p:cNvPr id="21" name="Group 39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32" name="Oval 40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3" name="Oval 41"/>
              <p:cNvSpPr>
                <a:spLocks noChangeArrowheads="1"/>
              </p:cNvSpPr>
              <p:nvPr/>
            </p:nvSpPr>
            <p:spPr bwMode="gray">
              <a:xfrm rot="18227093">
                <a:off x="2160" y="235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22" name="Group 42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30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1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1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90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23" name="Oval 45"/>
            <p:cNvSpPr>
              <a:spLocks noChangeArrowheads="1"/>
            </p:cNvSpPr>
            <p:nvPr/>
          </p:nvSpPr>
          <p:spPr bwMode="gray">
            <a:xfrm rot="18227093">
              <a:off x="3759" y="227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4" name="Oval 46"/>
            <p:cNvSpPr>
              <a:spLocks noChangeArrowheads="1"/>
            </p:cNvSpPr>
            <p:nvPr/>
          </p:nvSpPr>
          <p:spPr bwMode="gray">
            <a:xfrm rot="18227093">
              <a:off x="360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5" name="Text Box 47"/>
            <p:cNvSpPr txBox="1">
              <a:spLocks noChangeArrowheads="1"/>
            </p:cNvSpPr>
            <p:nvPr/>
          </p:nvSpPr>
          <p:spPr bwMode="auto">
            <a:xfrm>
              <a:off x="-96" y="2064"/>
              <a:ext cx="158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ru-RU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Оператор китайско-российской зоны экономического сотрудничества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 Box 48"/>
            <p:cNvSpPr txBox="1">
              <a:spLocks noChangeArrowheads="1"/>
            </p:cNvSpPr>
            <p:nvPr/>
          </p:nvSpPr>
          <p:spPr bwMode="auto">
            <a:xfrm>
              <a:off x="1632" y="873"/>
              <a:ext cx="25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ru-RU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Логистика (РФ-КНР+КНР-РФ)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>
              <a:off x="4368" y="2073"/>
              <a:ext cx="139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ru-RU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Таможенное оформление при импорте в КНР</a:t>
              </a: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528" y="3504"/>
              <a:ext cx="120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ru-RU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Финансовые услуги на поставки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 Box 51"/>
            <p:cNvSpPr txBox="1">
              <a:spLocks noChangeArrowheads="1"/>
            </p:cNvSpPr>
            <p:nvPr/>
          </p:nvSpPr>
          <p:spPr bwMode="auto">
            <a:xfrm>
              <a:off x="3984" y="3504"/>
              <a:ext cx="1405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ru-RU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Сервис трансграничной торговли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7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1667812" y="365126"/>
            <a:ext cx="9685987" cy="652305"/>
          </a:xfrm>
        </p:spPr>
        <p:txBody>
          <a:bodyPr>
            <a:normAutofit/>
          </a:bodyPr>
          <a:lstStyle/>
          <a:p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География присутствия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675" y="1237737"/>
            <a:ext cx="718585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" name="图片 20" descr="亿亨logopng.png"/>
          <p:cNvPicPr>
            <a:picLocks noChangeAspect="1"/>
          </p:cNvPicPr>
          <p:nvPr/>
        </p:nvPicPr>
        <p:blipFill>
          <a:blip r:embed="rId3" cstate="print">
            <a:lum bright="70000" contrast="-70000"/>
            <a:alphaModFix amt="5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06" y="1623177"/>
            <a:ext cx="4106904" cy="2009416"/>
          </a:xfrm>
          <a:prstGeom prst="rect">
            <a:avLst/>
          </a:prstGeom>
        </p:spPr>
      </p:pic>
      <p:pic>
        <p:nvPicPr>
          <p:cNvPr id="22" name="图片 21" descr="958202249.jpg"/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68" y="4819150"/>
            <a:ext cx="1189360" cy="1585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图片 22" descr="922290839.jpg"/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82" y="3902033"/>
            <a:ext cx="1203885" cy="1605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783" y="2029825"/>
            <a:ext cx="1367384" cy="1657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74" y="3867159"/>
            <a:ext cx="1706289" cy="1280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30" y="5091269"/>
            <a:ext cx="1706289" cy="1279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79" y="1309745"/>
            <a:ext cx="1512640" cy="1133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35" y="2317857"/>
            <a:ext cx="1512640" cy="1134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Picture 2" descr="14-31-44-73-540151"/>
          <p:cNvPicPr>
            <a:picLocks noChangeAspect="1" noChangeArrowheads="1"/>
          </p:cNvPicPr>
          <p:nvPr/>
        </p:nvPicPr>
        <p:blipFill>
          <a:blip r:embed="rId1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t="6728" r="206" b="7376"/>
          <a:stretch>
            <a:fillRect/>
          </a:stretch>
        </p:blipFill>
        <p:spPr bwMode="auto">
          <a:xfrm>
            <a:off x="3899875" y="5198177"/>
            <a:ext cx="1643063" cy="1058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79" y="3614001"/>
            <a:ext cx="1439838" cy="1077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7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060771"/>
            <a:ext cx="12192000" cy="17644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1815922" y="1803040"/>
            <a:ext cx="2266682" cy="2266682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4024649" y="1803040"/>
            <a:ext cx="115910" cy="25757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V="1">
            <a:off x="1745088" y="3825023"/>
            <a:ext cx="121275" cy="24469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92977" y="2382383"/>
            <a:ext cx="1312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22393" y="2158143"/>
            <a:ext cx="7829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Краткий обзор рынка продуктов питания КНР</a:t>
            </a:r>
          </a:p>
        </p:txBody>
      </p:sp>
    </p:spTree>
    <p:extLst>
      <p:ext uri="{BB962C8B-B14F-4D97-AF65-F5344CB8AC3E}">
        <p14:creationId xmlns:p14="http://schemas.microsoft.com/office/powerpoint/2010/main" val="68312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7812" y="365126"/>
            <a:ext cx="9685987" cy="652305"/>
          </a:xfrm>
        </p:spPr>
        <p:txBody>
          <a:bodyPr>
            <a:normAutofit/>
          </a:bodyPr>
          <a:lstStyle/>
          <a:p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Объем китайского рынка снеков 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1897931299"/>
              </p:ext>
            </p:extLst>
          </p:nvPr>
        </p:nvGraphicFramePr>
        <p:xfrm>
          <a:off x="1854199" y="122349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37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667812" y="365126"/>
            <a:ext cx="10524188" cy="652305"/>
          </a:xfrm>
        </p:spPr>
        <p:txBody>
          <a:bodyPr>
            <a:normAutofit fontScale="90000"/>
          </a:bodyPr>
          <a:lstStyle/>
          <a:p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Объем импорта продуктов  питания за 2017 год 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608156" y="1120461"/>
            <a:ext cx="7669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$76 </a:t>
            </a:r>
            <a:r>
              <a:rPr lang="ru-RU" altLang="zh-CN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млрд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2997723566"/>
              </p:ext>
            </p:extLst>
          </p:nvPr>
        </p:nvGraphicFramePr>
        <p:xfrm>
          <a:off x="2288701" y="2443900"/>
          <a:ext cx="8308373" cy="4152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55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667812" y="365126"/>
            <a:ext cx="9685987" cy="652305"/>
          </a:xfrm>
        </p:spPr>
        <p:txBody>
          <a:bodyPr>
            <a:normAutofit fontScale="90000"/>
          </a:bodyPr>
          <a:lstStyle/>
          <a:p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Объем китайского рынка соков за 2017 год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4795150" y="1989822"/>
            <a:ext cx="4833530" cy="6189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61403" y="2101766"/>
            <a:ext cx="47665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Сокосодержащие напитки, менее 24% 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795150" y="2733623"/>
            <a:ext cx="4844757" cy="6189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89157" y="2858446"/>
            <a:ext cx="47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Сокосодержащие </a:t>
            </a:r>
            <a:r>
              <a:rPr lang="ru-RU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напитки, </a:t>
            </a:r>
            <a:r>
              <a:rPr lang="ru-RU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25-99%</a:t>
            </a:r>
            <a:endParaRPr lang="ru-RU" altLang="zh-CN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795150" y="3477424"/>
            <a:ext cx="4855984" cy="6189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21876" y="3602247"/>
            <a:ext cx="472957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 Натуральные соки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FC+NFC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632975" y="1991866"/>
            <a:ext cx="1117740" cy="6189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632975" y="2116689"/>
            <a:ext cx="11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83.76%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9645854" y="2735667"/>
            <a:ext cx="1117740" cy="6189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9645854" y="2860490"/>
            <a:ext cx="11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13.06%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9645854" y="3475381"/>
            <a:ext cx="1117740" cy="6189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9645854" y="3600204"/>
            <a:ext cx="11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3.18%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17619" y="1989822"/>
            <a:ext cx="3745024" cy="2104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51365" y="2275715"/>
            <a:ext cx="3877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</a:rPr>
              <a:t>$40~$</a:t>
            </a:r>
            <a:r>
              <a:rPr lang="en-US" altLang="zh-CN" sz="4800" b="1" dirty="0">
                <a:solidFill>
                  <a:schemeClr val="bg1"/>
                </a:solidFill>
              </a:rPr>
              <a:t>50 </a:t>
            </a:r>
            <a:endParaRPr lang="en-US" altLang="zh-CN" sz="4800" b="1" dirty="0" smtClean="0">
              <a:solidFill>
                <a:schemeClr val="bg1"/>
              </a:solidFill>
            </a:endParaRPr>
          </a:p>
          <a:p>
            <a:pPr algn="ctr"/>
            <a:r>
              <a:rPr lang="ru-RU" altLang="zh-CN" sz="4800" b="1" dirty="0" smtClean="0">
                <a:solidFill>
                  <a:schemeClr val="bg1"/>
                </a:solidFill>
              </a:rPr>
              <a:t>млрд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2522" y="4960939"/>
            <a:ext cx="111227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3600" dirty="0" smtClean="0">
                <a:solidFill>
                  <a:srgbClr val="44444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Тенденция за натуральными и полезными соками</a:t>
            </a:r>
          </a:p>
          <a:p>
            <a:endParaRPr lang="zh-CN" altLang="en-US" sz="3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16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266001"/>
              </p:ext>
            </p:extLst>
          </p:nvPr>
        </p:nvGraphicFramePr>
        <p:xfrm>
          <a:off x="838200" y="1566706"/>
          <a:ext cx="10950526" cy="4610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524000" y="184820"/>
            <a:ext cx="10439400" cy="652305"/>
          </a:xfrm>
        </p:spPr>
        <p:txBody>
          <a:bodyPr>
            <a:normAutofit fontScale="90000"/>
          </a:bodyPr>
          <a:lstStyle/>
          <a:p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ru-RU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Распределение по видам соков в КНР за 2017 год 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553791" y="579549"/>
            <a:ext cx="242552" cy="334852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796343" y="579549"/>
            <a:ext cx="242552" cy="334852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1038895" y="579549"/>
            <a:ext cx="242552" cy="334852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53791" y="1017431"/>
            <a:ext cx="108000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7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963</Words>
  <Application>Microsoft Office PowerPoint</Application>
  <PresentationFormat>Широкоэкранный</PresentationFormat>
  <Paragraphs>191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 Unicode MS</vt:lpstr>
      <vt:lpstr>微软雅黑</vt:lpstr>
      <vt:lpstr>宋体</vt:lpstr>
      <vt:lpstr>微软雅黑 Light</vt:lpstr>
      <vt:lpstr>Arial</vt:lpstr>
      <vt:lpstr>Calibri</vt:lpstr>
      <vt:lpstr>Calibri Light</vt:lpstr>
      <vt:lpstr>Verdana</vt:lpstr>
      <vt:lpstr>Office 主题</vt:lpstr>
      <vt:lpstr> Платформа по содействию развития китайского рынка для кыргызских предприятий</vt:lpstr>
      <vt:lpstr>Презентация PowerPoint</vt:lpstr>
      <vt:lpstr>Основная деятельность</vt:lpstr>
      <vt:lpstr>География присутствия</vt:lpstr>
      <vt:lpstr>Презентация PowerPoint</vt:lpstr>
      <vt:lpstr>Объем китайского рынка снеков </vt:lpstr>
      <vt:lpstr> Объем импорта продуктов  питания за 2017 год </vt:lpstr>
      <vt:lpstr>Объем китайского рынка соков за 2017 год</vt:lpstr>
      <vt:lpstr>  Распределение по видам соков в КНР за 2017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吉尔吉斯斯坦企业驻中国市场服务平台 项目介绍</dc:title>
  <dc:creator>Bernard</dc:creator>
  <cp:lastModifiedBy>Meyer</cp:lastModifiedBy>
  <cp:revision>91</cp:revision>
  <dcterms:created xsi:type="dcterms:W3CDTF">2018-04-04T02:34:55Z</dcterms:created>
  <dcterms:modified xsi:type="dcterms:W3CDTF">2018-04-27T13:03:00Z</dcterms:modified>
</cp:coreProperties>
</file>