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6" r:id="rId2"/>
    <p:sldId id="262" r:id="rId3"/>
    <p:sldId id="267" r:id="rId4"/>
  </p:sldIdLst>
  <p:sldSz cx="7556500" cy="10693400"/>
  <p:notesSz cx="6858000" cy="9144000"/>
  <p:embeddedFontLst>
    <p:embeddedFont>
      <p:font typeface="Myriad Pro" panose="020B0503030403020204" pitchFamily="34" charset="0"/>
      <p:regular r:id="rId5"/>
      <p:bold r:id="rId6"/>
      <p:italic r:id="rId7"/>
      <p:boldItalic r:id="rId8"/>
    </p:embeddedFont>
    <p:embeddedFont>
      <p:font typeface="Myriad Pro Light" panose="020B0403030403020204" pitchFamily="34" charset="0"/>
      <p:regular r:id="rId9"/>
      <p:bold r:id="rId10"/>
      <p:boldItalic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1" d="100"/>
          <a:sy n="51" d="100"/>
        </p:scale>
        <p:origin x="2616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tableStyles" Target="tableStyles.xml"/><Relationship Id="rId10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font" Target="fonts/font5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1F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2331E1-0954-7952-0197-CA2E9EE420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BAB4A067-73E2-6D76-28DC-070DEC93F987}"/>
              </a:ext>
            </a:extLst>
          </p:cNvPr>
          <p:cNvGrpSpPr/>
          <p:nvPr/>
        </p:nvGrpSpPr>
        <p:grpSpPr>
          <a:xfrm>
            <a:off x="-251380" y="-201104"/>
            <a:ext cx="1244424" cy="11094208"/>
            <a:chOff x="0" y="0"/>
            <a:chExt cx="445973" cy="3975914"/>
          </a:xfrm>
          <a:solidFill>
            <a:srgbClr val="00B050"/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36ECD08A-D3CC-B71D-C934-E4A5408A4C12}"/>
                </a:ext>
              </a:extLst>
            </p:cNvPr>
            <p:cNvSpPr/>
            <p:nvPr/>
          </p:nvSpPr>
          <p:spPr>
            <a:xfrm>
              <a:off x="0" y="0"/>
              <a:ext cx="445973" cy="3975914"/>
            </a:xfrm>
            <a:custGeom>
              <a:avLst/>
              <a:gdLst/>
              <a:ahLst/>
              <a:cxnLst/>
              <a:rect l="l" t="t" r="r" b="b"/>
              <a:pathLst>
                <a:path w="445973" h="3975914">
                  <a:moveTo>
                    <a:pt x="0" y="0"/>
                  </a:moveTo>
                  <a:lnTo>
                    <a:pt x="445973" y="0"/>
                  </a:lnTo>
                  <a:lnTo>
                    <a:pt x="445973" y="3975914"/>
                  </a:lnTo>
                  <a:lnTo>
                    <a:pt x="0" y="3975914"/>
                  </a:lnTo>
                  <a:close/>
                </a:path>
              </a:pathLst>
            </a:custGeom>
            <a:grpFill/>
          </p:spPr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23EC580A-101B-7EC1-DF9B-D4CE708689DD}"/>
                </a:ext>
              </a:extLst>
            </p:cNvPr>
            <p:cNvSpPr txBox="1"/>
            <p:nvPr/>
          </p:nvSpPr>
          <p:spPr>
            <a:xfrm>
              <a:off x="0" y="-57150"/>
              <a:ext cx="445973" cy="403306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AutoShape 5">
            <a:extLst>
              <a:ext uri="{FF2B5EF4-FFF2-40B4-BE49-F238E27FC236}">
                <a16:creationId xmlns:a16="http://schemas.microsoft.com/office/drawing/2014/main" id="{575721A5-E022-F8CB-A241-68A83E027060}"/>
              </a:ext>
            </a:extLst>
          </p:cNvPr>
          <p:cNvSpPr/>
          <p:nvPr/>
        </p:nvSpPr>
        <p:spPr>
          <a:xfrm>
            <a:off x="6983600" y="0"/>
            <a:ext cx="0" cy="2002493"/>
          </a:xfrm>
          <a:prstGeom prst="line">
            <a:avLst/>
          </a:prstGeom>
          <a:ln w="5715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id="{8F752334-B02A-BF8B-9AEB-71B54DE84598}"/>
              </a:ext>
            </a:extLst>
          </p:cNvPr>
          <p:cNvSpPr/>
          <p:nvPr/>
        </p:nvSpPr>
        <p:spPr>
          <a:xfrm>
            <a:off x="6624400" y="-420327"/>
            <a:ext cx="0" cy="1795174"/>
          </a:xfrm>
          <a:prstGeom prst="line">
            <a:avLst/>
          </a:prstGeom>
          <a:ln w="5715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pic>
        <p:nvPicPr>
          <p:cNvPr id="19" name="Рисунок 18" descr="Изображение выглядит как текст, снимок экрана, Шрифт, пульт дистанционного управления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B82D8729-A219-B51A-8A49-D0AB1BFE0B4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23" t="33083" r="34319" b="50270"/>
          <a:stretch>
            <a:fillRect/>
          </a:stretch>
        </p:blipFill>
        <p:spPr>
          <a:xfrm>
            <a:off x="1225473" y="340867"/>
            <a:ext cx="2103200" cy="926352"/>
          </a:xfrm>
          <a:prstGeom prst="rect">
            <a:avLst/>
          </a:prstGeom>
        </p:spPr>
      </p:pic>
      <p:sp>
        <p:nvSpPr>
          <p:cNvPr id="20" name="TextBox 9">
            <a:extLst>
              <a:ext uri="{FF2B5EF4-FFF2-40B4-BE49-F238E27FC236}">
                <a16:creationId xmlns:a16="http://schemas.microsoft.com/office/drawing/2014/main" id="{00E0C696-57AD-6415-D6A3-091C5C6DBDED}"/>
              </a:ext>
            </a:extLst>
          </p:cNvPr>
          <p:cNvSpPr txBox="1"/>
          <p:nvPr/>
        </p:nvSpPr>
        <p:spPr>
          <a:xfrm>
            <a:off x="1294350" y="4510686"/>
            <a:ext cx="6048000" cy="10131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199"/>
              </a:lnSpc>
            </a:pPr>
            <a:r>
              <a:rPr lang="ru-RU" sz="6000" spc="-377" dirty="0">
                <a:solidFill>
                  <a:srgbClr val="000000"/>
                </a:solidFill>
                <a:latin typeface="Myriad Pro" panose="020B0503030403020204" pitchFamily="34" charset="0"/>
                <a:ea typeface="IBM Plex Sans Arabic Light"/>
                <a:cs typeface="IBM Plex Sans Arabic Light"/>
                <a:sym typeface="IBM Plex Sans Arabic Light"/>
              </a:rPr>
              <a:t>предложение</a:t>
            </a:r>
            <a:endParaRPr lang="en-US" sz="8199" spc="-377" dirty="0">
              <a:solidFill>
                <a:srgbClr val="000000"/>
              </a:solidFill>
              <a:latin typeface="Myriad Pro" panose="020B0503030403020204" pitchFamily="34" charset="0"/>
              <a:ea typeface="IBM Plex Sans Arabic Light"/>
              <a:cs typeface="IBM Plex Sans Arabic Light"/>
              <a:sym typeface="IBM Plex Sans Arabic Light"/>
            </a:endParaRPr>
          </a:p>
        </p:txBody>
      </p:sp>
      <p:sp>
        <p:nvSpPr>
          <p:cNvPr id="21" name="TextBox 10">
            <a:extLst>
              <a:ext uri="{FF2B5EF4-FFF2-40B4-BE49-F238E27FC236}">
                <a16:creationId xmlns:a16="http://schemas.microsoft.com/office/drawing/2014/main" id="{BA92507C-2E21-07F3-4CD6-6D2601513720}"/>
              </a:ext>
            </a:extLst>
          </p:cNvPr>
          <p:cNvSpPr txBox="1"/>
          <p:nvPr/>
        </p:nvSpPr>
        <p:spPr>
          <a:xfrm>
            <a:off x="1294350" y="3791613"/>
            <a:ext cx="6984650" cy="10100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8199"/>
              </a:lnSpc>
            </a:pPr>
            <a:r>
              <a:rPr lang="ru-RU" sz="6600" b="1" spc="-377" dirty="0">
                <a:solidFill>
                  <a:srgbClr val="00B050"/>
                </a:solidFill>
                <a:latin typeface="Myriad Pro" panose="020B0503030403020204" pitchFamily="34" charset="0"/>
                <a:ea typeface="IBM Plex Sans Arabic Bold"/>
                <a:cs typeface="IBM Plex Sans Arabic Bold"/>
                <a:sym typeface="IBM Plex Sans Arabic Bold"/>
              </a:rPr>
              <a:t>Коммерческое</a:t>
            </a:r>
            <a:endParaRPr lang="en-US" sz="6600" b="1" spc="-377" dirty="0">
              <a:solidFill>
                <a:srgbClr val="00B050"/>
              </a:solidFill>
              <a:latin typeface="Myriad Pro" panose="020B0503030403020204" pitchFamily="34" charset="0"/>
              <a:ea typeface="IBM Plex Sans Arabic Bold"/>
              <a:cs typeface="IBM Plex Sans Arabic Bold"/>
              <a:sym typeface="IBM Plex Sans Arabic Bold"/>
            </a:endParaRPr>
          </a:p>
        </p:txBody>
      </p:sp>
      <p:sp>
        <p:nvSpPr>
          <p:cNvPr id="22" name="TextBox 12">
            <a:extLst>
              <a:ext uri="{FF2B5EF4-FFF2-40B4-BE49-F238E27FC236}">
                <a16:creationId xmlns:a16="http://schemas.microsoft.com/office/drawing/2014/main" id="{3080C088-EF47-B7AF-4A4F-9228922EAE05}"/>
              </a:ext>
            </a:extLst>
          </p:cNvPr>
          <p:cNvSpPr txBox="1"/>
          <p:nvPr/>
        </p:nvSpPr>
        <p:spPr>
          <a:xfrm>
            <a:off x="1294350" y="6680549"/>
            <a:ext cx="5384450" cy="6186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599"/>
              </a:lnSpc>
            </a:pPr>
            <a:r>
              <a:rPr lang="ru-RU" sz="1599" spc="-73" dirty="0">
                <a:solidFill>
                  <a:srgbClr val="000000"/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[ООО «Пример Экспорт»]</a:t>
            </a:r>
          </a:p>
          <a:p>
            <a:pPr algn="l">
              <a:lnSpc>
                <a:spcPts val="1599"/>
              </a:lnSpc>
            </a:pPr>
            <a:r>
              <a:rPr lang="ru-RU" sz="1599" spc="-73" dirty="0">
                <a:solidFill>
                  <a:srgbClr val="000000"/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Сайт: www.yourcompany.kg</a:t>
            </a:r>
          </a:p>
          <a:p>
            <a:pPr algn="l">
              <a:lnSpc>
                <a:spcPts val="1599"/>
              </a:lnSpc>
            </a:pPr>
            <a:r>
              <a:rPr lang="ru-RU" sz="1599" spc="-73" dirty="0">
                <a:solidFill>
                  <a:srgbClr val="000000"/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E-mail: export@yourcompany.kg</a:t>
            </a:r>
          </a:p>
        </p:txBody>
      </p:sp>
      <p:sp>
        <p:nvSpPr>
          <p:cNvPr id="23" name="TextBox 14">
            <a:extLst>
              <a:ext uri="{FF2B5EF4-FFF2-40B4-BE49-F238E27FC236}">
                <a16:creationId xmlns:a16="http://schemas.microsoft.com/office/drawing/2014/main" id="{249865EC-CAA9-99A0-1755-72843E1B3675}"/>
              </a:ext>
            </a:extLst>
          </p:cNvPr>
          <p:cNvSpPr txBox="1"/>
          <p:nvPr/>
        </p:nvSpPr>
        <p:spPr>
          <a:xfrm>
            <a:off x="1294350" y="6375749"/>
            <a:ext cx="5689250" cy="2335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799"/>
              </a:lnSpc>
            </a:pPr>
            <a:r>
              <a:rPr lang="ru-RU" sz="1799" b="1" spc="-82" dirty="0">
                <a:solidFill>
                  <a:srgbClr val="000000"/>
                </a:solidFill>
                <a:latin typeface="Myriad Pro" panose="020B0503030403020204" pitchFamily="34" charset="0"/>
                <a:ea typeface="IBM Plex Sans Arabic Bold"/>
                <a:cs typeface="IBM Plex Sans Arabic Bold"/>
                <a:sym typeface="IBM Plex Sans Arabic Bold"/>
              </a:rPr>
              <a:t>Слоган (если есть): "Экспорт с доверием и качеством"</a:t>
            </a:r>
          </a:p>
        </p:txBody>
      </p:sp>
      <p:sp>
        <p:nvSpPr>
          <p:cNvPr id="7" name="TextBox 12">
            <a:extLst>
              <a:ext uri="{FF2B5EF4-FFF2-40B4-BE49-F238E27FC236}">
                <a16:creationId xmlns:a16="http://schemas.microsoft.com/office/drawing/2014/main" id="{9C912F33-2316-B2EE-08CA-46ED6316EC13}"/>
              </a:ext>
            </a:extLst>
          </p:cNvPr>
          <p:cNvSpPr txBox="1"/>
          <p:nvPr/>
        </p:nvSpPr>
        <p:spPr>
          <a:xfrm>
            <a:off x="1294350" y="9156700"/>
            <a:ext cx="6048000" cy="10290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599"/>
              </a:lnSpc>
            </a:pPr>
            <a:r>
              <a:rPr lang="ru-RU" sz="1599" b="1" spc="-73" dirty="0">
                <a:solidFill>
                  <a:srgbClr val="000000"/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Дата предложения: </a:t>
            </a:r>
            <a:r>
              <a:rPr lang="ru-RU" sz="1599" spc="-73" dirty="0">
                <a:solidFill>
                  <a:srgbClr val="000000"/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[указать дату]</a:t>
            </a:r>
          </a:p>
          <a:p>
            <a:pPr algn="l">
              <a:lnSpc>
                <a:spcPts val="1599"/>
              </a:lnSpc>
            </a:pPr>
            <a:r>
              <a:rPr lang="ru-RU" sz="1599" b="1" spc="-73" dirty="0">
                <a:solidFill>
                  <a:srgbClr val="000000"/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Срок действия предложения: </a:t>
            </a:r>
            <a:r>
              <a:rPr lang="ru-RU" sz="1599" spc="-73" dirty="0">
                <a:solidFill>
                  <a:srgbClr val="000000"/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до [указать дату, например: 30.06.2025]</a:t>
            </a:r>
          </a:p>
          <a:p>
            <a:pPr algn="l">
              <a:lnSpc>
                <a:spcPts val="1599"/>
              </a:lnSpc>
            </a:pPr>
            <a:r>
              <a:rPr lang="ru-RU" sz="1599" b="1" spc="-73" dirty="0">
                <a:solidFill>
                  <a:srgbClr val="000000"/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Основание предложения:</a:t>
            </a:r>
          </a:p>
          <a:p>
            <a:pPr algn="l">
              <a:lnSpc>
                <a:spcPts val="1599"/>
              </a:lnSpc>
            </a:pPr>
            <a:r>
              <a:rPr lang="ru-RU" sz="1599" spc="-73" dirty="0">
                <a:solidFill>
                  <a:srgbClr val="000000"/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[например: по результатам выставки / по запросу от 15.05.2025 / продолжение переговоров]</a:t>
            </a:r>
          </a:p>
        </p:txBody>
      </p:sp>
      <p:grpSp>
        <p:nvGrpSpPr>
          <p:cNvPr id="8" name="Group 5">
            <a:extLst>
              <a:ext uri="{FF2B5EF4-FFF2-40B4-BE49-F238E27FC236}">
                <a16:creationId xmlns:a16="http://schemas.microsoft.com/office/drawing/2014/main" id="{0DA7C246-AD3C-6FE0-1313-541B8986B961}"/>
              </a:ext>
            </a:extLst>
          </p:cNvPr>
          <p:cNvGrpSpPr/>
          <p:nvPr/>
        </p:nvGrpSpPr>
        <p:grpSpPr>
          <a:xfrm rot="5400000">
            <a:off x="5617454" y="397848"/>
            <a:ext cx="251736" cy="251736"/>
            <a:chOff x="0" y="0"/>
            <a:chExt cx="812800" cy="812800"/>
          </a:xfrm>
        </p:grpSpPr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7ADCA082-598F-5264-1722-C6A0FD997EF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id="10" name="TextBox 7">
              <a:extLst>
                <a:ext uri="{FF2B5EF4-FFF2-40B4-BE49-F238E27FC236}">
                  <a16:creationId xmlns:a16="http://schemas.microsoft.com/office/drawing/2014/main" id="{2783C662-D12A-1357-0B07-C49A520DF40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grpSp>
        <p:nvGrpSpPr>
          <p:cNvPr id="11" name="Group 8">
            <a:extLst>
              <a:ext uri="{FF2B5EF4-FFF2-40B4-BE49-F238E27FC236}">
                <a16:creationId xmlns:a16="http://schemas.microsoft.com/office/drawing/2014/main" id="{6D7DC19B-B06E-94CA-3C30-9BA9EBDFBD6F}"/>
              </a:ext>
            </a:extLst>
          </p:cNvPr>
          <p:cNvGrpSpPr/>
          <p:nvPr/>
        </p:nvGrpSpPr>
        <p:grpSpPr>
          <a:xfrm rot="5400000">
            <a:off x="6040426" y="397848"/>
            <a:ext cx="251736" cy="251736"/>
            <a:chOff x="0" y="0"/>
            <a:chExt cx="812800" cy="812800"/>
          </a:xfrm>
        </p:grpSpPr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7ECCCD55-78FA-8156-DE28-6FDE059708F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id="13" name="TextBox 10">
              <a:extLst>
                <a:ext uri="{FF2B5EF4-FFF2-40B4-BE49-F238E27FC236}">
                  <a16:creationId xmlns:a16="http://schemas.microsoft.com/office/drawing/2014/main" id="{9383E18B-F0EC-0254-3B37-FAE6F97557B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sp>
        <p:nvSpPr>
          <p:cNvPr id="14" name="TextBox 14">
            <a:extLst>
              <a:ext uri="{FF2B5EF4-FFF2-40B4-BE49-F238E27FC236}">
                <a16:creationId xmlns:a16="http://schemas.microsoft.com/office/drawing/2014/main" id="{E3D1D919-0905-F6C5-A147-10253E1D66C1}"/>
              </a:ext>
            </a:extLst>
          </p:cNvPr>
          <p:cNvSpPr txBox="1"/>
          <p:nvPr/>
        </p:nvSpPr>
        <p:spPr>
          <a:xfrm>
            <a:off x="1339850" y="5439389"/>
            <a:ext cx="5689250" cy="2401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799"/>
              </a:lnSpc>
            </a:pPr>
            <a:r>
              <a:rPr lang="ru-RU" sz="2000" b="1" spc="-82" dirty="0">
                <a:solidFill>
                  <a:srgbClr val="000000"/>
                </a:solidFill>
                <a:latin typeface="Myriad Pro" panose="020B0503030403020204" pitchFamily="34" charset="0"/>
                <a:ea typeface="IBM Plex Sans Arabic Bold"/>
                <a:cs typeface="IBM Plex Sans Arabic Bold"/>
                <a:sym typeface="IBM Plex Sans Arabic Bold"/>
              </a:rPr>
              <a:t>ценовое</a:t>
            </a:r>
          </a:p>
        </p:txBody>
      </p:sp>
    </p:spTree>
    <p:extLst>
      <p:ext uri="{BB962C8B-B14F-4D97-AF65-F5344CB8AC3E}">
        <p14:creationId xmlns:p14="http://schemas.microsoft.com/office/powerpoint/2010/main" val="2855719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1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6983600" y="0"/>
            <a:ext cx="0" cy="2002493"/>
          </a:xfrm>
          <a:prstGeom prst="line">
            <a:avLst/>
          </a:prstGeom>
          <a:ln w="57150" cap="flat">
            <a:solidFill>
              <a:schemeClr val="accent6">
                <a:lumMod val="75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3" name="AutoShape 3"/>
          <p:cNvSpPr/>
          <p:nvPr/>
        </p:nvSpPr>
        <p:spPr>
          <a:xfrm>
            <a:off x="6624400" y="-420327"/>
            <a:ext cx="0" cy="1795174"/>
          </a:xfrm>
          <a:prstGeom prst="line">
            <a:avLst/>
          </a:prstGeom>
          <a:ln w="5715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grpSp>
        <p:nvGrpSpPr>
          <p:cNvPr id="5" name="Group 5"/>
          <p:cNvGrpSpPr/>
          <p:nvPr/>
        </p:nvGrpSpPr>
        <p:grpSpPr>
          <a:xfrm rot="5400000">
            <a:off x="1297844" y="397848"/>
            <a:ext cx="251736" cy="251736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>
                <a:latin typeface="Myriad Pro" panose="020B0503030403020204" pitchFamily="34" charset="0"/>
              </a:endParaRPr>
            </a:p>
          </p:txBody>
        </p:sp>
      </p:grpSp>
      <p:grpSp>
        <p:nvGrpSpPr>
          <p:cNvPr id="8" name="Group 8"/>
          <p:cNvGrpSpPr/>
          <p:nvPr/>
        </p:nvGrpSpPr>
        <p:grpSpPr>
          <a:xfrm rot="5400000">
            <a:off x="1720816" y="397848"/>
            <a:ext cx="251736" cy="251736"/>
            <a:chOff x="0" y="0"/>
            <a:chExt cx="812800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>
                <a:latin typeface="Myriad Pro" panose="020B0503030403020204" pitchFamily="34" charset="0"/>
              </a:endParaRPr>
            </a:p>
          </p:txBody>
        </p:sp>
      </p:grpSp>
      <p:sp>
        <p:nvSpPr>
          <p:cNvPr id="11" name="AutoShape 11"/>
          <p:cNvSpPr/>
          <p:nvPr/>
        </p:nvSpPr>
        <p:spPr>
          <a:xfrm>
            <a:off x="1299656" y="2832100"/>
            <a:ext cx="3102758" cy="0"/>
          </a:xfrm>
          <a:prstGeom prst="line">
            <a:avLst/>
          </a:prstGeom>
          <a:ln w="5715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grpSp>
        <p:nvGrpSpPr>
          <p:cNvPr id="12" name="Group 12"/>
          <p:cNvGrpSpPr/>
          <p:nvPr/>
        </p:nvGrpSpPr>
        <p:grpSpPr>
          <a:xfrm>
            <a:off x="1308144" y="3080495"/>
            <a:ext cx="5477159" cy="503723"/>
            <a:chOff x="0" y="0"/>
            <a:chExt cx="1671419" cy="153717"/>
          </a:xfrm>
          <a:solidFill>
            <a:schemeClr val="accent6">
              <a:lumMod val="75000"/>
            </a:schemeClr>
          </a:solidFill>
        </p:grpSpPr>
        <p:sp>
          <p:nvSpPr>
            <p:cNvPr id="13" name="Freeform 13"/>
            <p:cNvSpPr/>
            <p:nvPr/>
          </p:nvSpPr>
          <p:spPr>
            <a:xfrm>
              <a:off x="0" y="0"/>
              <a:ext cx="1671419" cy="153717"/>
            </a:xfrm>
            <a:custGeom>
              <a:avLst/>
              <a:gdLst/>
              <a:ahLst/>
              <a:cxnLst/>
              <a:rect l="l" t="t" r="r" b="b"/>
              <a:pathLst>
                <a:path w="1671419" h="153717">
                  <a:moveTo>
                    <a:pt x="24029" y="0"/>
                  </a:moveTo>
                  <a:lnTo>
                    <a:pt x="1647390" y="0"/>
                  </a:lnTo>
                  <a:cubicBezTo>
                    <a:pt x="1660661" y="0"/>
                    <a:pt x="1671419" y="10758"/>
                    <a:pt x="1671419" y="24029"/>
                  </a:cubicBezTo>
                  <a:lnTo>
                    <a:pt x="1671419" y="129687"/>
                  </a:lnTo>
                  <a:cubicBezTo>
                    <a:pt x="1671419" y="142958"/>
                    <a:pt x="1660661" y="153717"/>
                    <a:pt x="1647390" y="153717"/>
                  </a:cubicBezTo>
                  <a:lnTo>
                    <a:pt x="24029" y="153717"/>
                  </a:lnTo>
                  <a:cubicBezTo>
                    <a:pt x="10758" y="153717"/>
                    <a:pt x="0" y="142958"/>
                    <a:pt x="0" y="129687"/>
                  </a:cubicBezTo>
                  <a:lnTo>
                    <a:pt x="0" y="24029"/>
                  </a:lnTo>
                  <a:cubicBezTo>
                    <a:pt x="0" y="10758"/>
                    <a:pt x="10758" y="0"/>
                    <a:pt x="24029" y="0"/>
                  </a:cubicBezTo>
                  <a:close/>
                </a:path>
              </a:pathLst>
            </a:custGeom>
            <a:grpFill/>
          </p:spPr>
        </p:sp>
        <p:sp>
          <p:nvSpPr>
            <p:cNvPr id="14" name="TextBox 14"/>
            <p:cNvSpPr txBox="1"/>
            <p:nvPr/>
          </p:nvSpPr>
          <p:spPr>
            <a:xfrm>
              <a:off x="0" y="-28575"/>
              <a:ext cx="1671419" cy="182292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>
                <a:latin typeface="Myriad Pro" panose="020B0503030403020204" pitchFamily="34" charset="0"/>
              </a:endParaRPr>
            </a:p>
          </p:txBody>
        </p:sp>
      </p:grpSp>
      <p:sp>
        <p:nvSpPr>
          <p:cNvPr id="19" name="TextBox 19"/>
          <p:cNvSpPr txBox="1"/>
          <p:nvPr/>
        </p:nvSpPr>
        <p:spPr>
          <a:xfrm>
            <a:off x="1289449" y="1446986"/>
            <a:ext cx="5514551" cy="8848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940"/>
              </a:lnSpc>
            </a:pPr>
            <a:r>
              <a:rPr lang="ru-RU" sz="6196" b="1" dirty="0">
                <a:solidFill>
                  <a:srgbClr val="00B050"/>
                </a:solidFill>
                <a:latin typeface="Myriad Pro" panose="020B0503030403020204" pitchFamily="34" charset="0"/>
                <a:ea typeface="Poppins Bold"/>
                <a:cs typeface="Poppins Bold"/>
                <a:sym typeface="Poppins Bold"/>
              </a:rPr>
              <a:t>Продукты</a:t>
            </a:r>
          </a:p>
        </p:txBody>
      </p:sp>
      <p:grpSp>
        <p:nvGrpSpPr>
          <p:cNvPr id="21" name="Group 21"/>
          <p:cNvGrpSpPr/>
          <p:nvPr/>
        </p:nvGrpSpPr>
        <p:grpSpPr>
          <a:xfrm>
            <a:off x="-251380" y="-201104"/>
            <a:ext cx="1258761" cy="11094208"/>
            <a:chOff x="0" y="0"/>
            <a:chExt cx="451111" cy="3975914"/>
          </a:xfrm>
          <a:solidFill>
            <a:srgbClr val="00B050"/>
          </a:solidFill>
        </p:grpSpPr>
        <p:sp>
          <p:nvSpPr>
            <p:cNvPr id="22" name="Freeform 22"/>
            <p:cNvSpPr/>
            <p:nvPr/>
          </p:nvSpPr>
          <p:spPr>
            <a:xfrm>
              <a:off x="0" y="0"/>
              <a:ext cx="451111" cy="3975914"/>
            </a:xfrm>
            <a:custGeom>
              <a:avLst/>
              <a:gdLst/>
              <a:ahLst/>
              <a:cxnLst/>
              <a:rect l="l" t="t" r="r" b="b"/>
              <a:pathLst>
                <a:path w="451111" h="3975914">
                  <a:moveTo>
                    <a:pt x="0" y="0"/>
                  </a:moveTo>
                  <a:lnTo>
                    <a:pt x="451111" y="0"/>
                  </a:lnTo>
                  <a:lnTo>
                    <a:pt x="451111" y="3975914"/>
                  </a:lnTo>
                  <a:lnTo>
                    <a:pt x="0" y="3975914"/>
                  </a:lnTo>
                  <a:close/>
                </a:path>
              </a:pathLst>
            </a:custGeom>
            <a:grpFill/>
          </p:spPr>
        </p:sp>
        <p:sp>
          <p:nvSpPr>
            <p:cNvPr id="23" name="TextBox 23"/>
            <p:cNvSpPr txBox="1"/>
            <p:nvPr/>
          </p:nvSpPr>
          <p:spPr>
            <a:xfrm>
              <a:off x="0" y="-28575"/>
              <a:ext cx="451111" cy="4004489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>
                <a:latin typeface="Myriad Pro" panose="020B0503030403020204" pitchFamily="34" charset="0"/>
              </a:endParaRPr>
            </a:p>
          </p:txBody>
        </p:sp>
      </p:grpSp>
      <p:sp>
        <p:nvSpPr>
          <p:cNvPr id="24" name="TextBox 24"/>
          <p:cNvSpPr txBox="1"/>
          <p:nvPr/>
        </p:nvSpPr>
        <p:spPr>
          <a:xfrm>
            <a:off x="1508160" y="3163279"/>
            <a:ext cx="5232147" cy="2180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56816" lvl="1" indent="-128408" algn="just">
              <a:lnSpc>
                <a:spcPts val="1665"/>
              </a:lnSpc>
              <a:buFont typeface="Arial"/>
              <a:buChar char="•"/>
            </a:pPr>
            <a:r>
              <a:rPr lang="ru-RU" sz="1600" dirty="0">
                <a:solidFill>
                  <a:schemeClr val="bg1"/>
                </a:solidFill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Мёд цветочный 100%</a:t>
            </a:r>
            <a:endParaRPr lang="en-US" sz="1600" dirty="0">
              <a:solidFill>
                <a:schemeClr val="bg1"/>
              </a:solidFill>
              <a:latin typeface="Myriad Pro" panose="020B0503030403020204" pitchFamily="34" charset="0"/>
              <a:ea typeface="Poppins Light"/>
              <a:cs typeface="Poppins Light"/>
              <a:sym typeface="Poppins Light"/>
            </a:endParaRPr>
          </a:p>
        </p:txBody>
      </p:sp>
      <p:sp>
        <p:nvSpPr>
          <p:cNvPr id="25" name="TextBox 25"/>
          <p:cNvSpPr txBox="1"/>
          <p:nvPr/>
        </p:nvSpPr>
        <p:spPr>
          <a:xfrm>
            <a:off x="1571853" y="3596221"/>
            <a:ext cx="5232147" cy="10900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56816" lvl="1" indent="-128408" algn="just">
              <a:lnSpc>
                <a:spcPts val="1665"/>
              </a:lnSpc>
              <a:buFont typeface="Arial"/>
              <a:buChar char="•"/>
            </a:pPr>
            <a:r>
              <a:rPr lang="ru-RU" sz="1200" b="1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Упаковка: </a:t>
            </a:r>
            <a:r>
              <a:rPr lang="ru-RU" sz="1200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500г стекло</a:t>
            </a:r>
          </a:p>
          <a:p>
            <a:pPr marL="256816" lvl="1" indent="-128408" algn="just">
              <a:lnSpc>
                <a:spcPts val="1665"/>
              </a:lnSpc>
              <a:buFont typeface="Arial"/>
              <a:buChar char="•"/>
            </a:pPr>
            <a:r>
              <a:rPr lang="en-US" sz="1200" b="1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MOQ</a:t>
            </a:r>
            <a:r>
              <a:rPr lang="ru-RU" sz="1200" b="1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: </a:t>
            </a:r>
            <a:r>
              <a:rPr lang="ru-RU" sz="1200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500 банок</a:t>
            </a:r>
          </a:p>
          <a:p>
            <a:pPr marL="256816" lvl="1" indent="-128408" algn="just">
              <a:lnSpc>
                <a:spcPts val="1665"/>
              </a:lnSpc>
              <a:buFont typeface="Arial"/>
              <a:buChar char="•"/>
            </a:pPr>
            <a:r>
              <a:rPr lang="ru-RU" sz="1200" b="1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Цена за единицу: </a:t>
            </a:r>
            <a:r>
              <a:rPr lang="en-US" sz="1200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$</a:t>
            </a:r>
            <a:r>
              <a:rPr lang="ru-RU" sz="1200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2.40</a:t>
            </a:r>
          </a:p>
          <a:p>
            <a:pPr marL="256816" lvl="1" indent="-128408" algn="just">
              <a:lnSpc>
                <a:spcPts val="1665"/>
              </a:lnSpc>
              <a:buFont typeface="Arial"/>
              <a:buChar char="•"/>
            </a:pPr>
            <a:r>
              <a:rPr lang="ru-RU" sz="1200" b="1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Условия поставки (</a:t>
            </a:r>
            <a:r>
              <a:rPr lang="en-US" sz="1200" b="1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Incoterms)</a:t>
            </a:r>
            <a:r>
              <a:rPr lang="ru-RU" sz="1200" b="1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: </a:t>
            </a:r>
            <a:r>
              <a:rPr lang="en-US" sz="1200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FOB </a:t>
            </a:r>
            <a:r>
              <a:rPr lang="ru-RU" sz="1200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Бишкек</a:t>
            </a:r>
          </a:p>
          <a:p>
            <a:pPr marL="256816" lvl="1" indent="-128408" algn="just">
              <a:lnSpc>
                <a:spcPts val="1665"/>
              </a:lnSpc>
              <a:buFont typeface="Arial"/>
              <a:buChar char="•"/>
            </a:pPr>
            <a:r>
              <a:rPr lang="ru-RU" sz="1200" b="1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Срок поставки: </a:t>
            </a:r>
            <a:r>
              <a:rPr lang="ru-RU" sz="1200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7-10 дней</a:t>
            </a:r>
            <a:endParaRPr lang="en-US" sz="1200" dirty="0">
              <a:latin typeface="Myriad Pro" panose="020B0503030403020204" pitchFamily="34" charset="0"/>
              <a:ea typeface="Poppins Light"/>
              <a:cs typeface="Poppins Light"/>
              <a:sym typeface="Poppins Light"/>
            </a:endParaRPr>
          </a:p>
        </p:txBody>
      </p:sp>
      <p:sp>
        <p:nvSpPr>
          <p:cNvPr id="35" name="TextBox 19">
            <a:extLst>
              <a:ext uri="{FF2B5EF4-FFF2-40B4-BE49-F238E27FC236}">
                <a16:creationId xmlns:a16="http://schemas.microsoft.com/office/drawing/2014/main" id="{1EC23363-9BEE-523A-E804-C108E279DF9C}"/>
              </a:ext>
            </a:extLst>
          </p:cNvPr>
          <p:cNvSpPr txBox="1"/>
          <p:nvPr/>
        </p:nvSpPr>
        <p:spPr>
          <a:xfrm>
            <a:off x="1308144" y="1979452"/>
            <a:ext cx="5514551" cy="8133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940"/>
              </a:lnSpc>
            </a:pPr>
            <a:r>
              <a:rPr lang="ru-RU" sz="4400" dirty="0">
                <a:solidFill>
                  <a:srgbClr val="000000"/>
                </a:solidFill>
                <a:latin typeface="Myriad Pro" panose="020B0503030403020204" pitchFamily="34" charset="0"/>
                <a:ea typeface="Poppins Bold"/>
                <a:cs typeface="Poppins Bold"/>
                <a:sym typeface="Poppins Bold"/>
              </a:rPr>
              <a:t>и цены</a:t>
            </a:r>
            <a:endParaRPr lang="en-US" sz="4400" dirty="0">
              <a:solidFill>
                <a:srgbClr val="000000"/>
              </a:solidFill>
              <a:latin typeface="Myriad Pro" panose="020B0503030403020204" pitchFamily="34" charset="0"/>
              <a:ea typeface="Poppins Bold"/>
              <a:cs typeface="Poppins Bold"/>
              <a:sym typeface="Poppins Bold"/>
            </a:endParaRPr>
          </a:p>
        </p:txBody>
      </p:sp>
      <p:grpSp>
        <p:nvGrpSpPr>
          <p:cNvPr id="36" name="Group 12">
            <a:extLst>
              <a:ext uri="{FF2B5EF4-FFF2-40B4-BE49-F238E27FC236}">
                <a16:creationId xmlns:a16="http://schemas.microsoft.com/office/drawing/2014/main" id="{EFD62D03-B9CD-B74A-F11C-EFDCB7421ABF}"/>
              </a:ext>
            </a:extLst>
          </p:cNvPr>
          <p:cNvGrpSpPr/>
          <p:nvPr/>
        </p:nvGrpSpPr>
        <p:grpSpPr>
          <a:xfrm>
            <a:off x="1308144" y="4974006"/>
            <a:ext cx="5477159" cy="503723"/>
            <a:chOff x="0" y="0"/>
            <a:chExt cx="1671419" cy="153717"/>
          </a:xfrm>
          <a:solidFill>
            <a:schemeClr val="accent6">
              <a:lumMod val="75000"/>
            </a:schemeClr>
          </a:solidFill>
        </p:grpSpPr>
        <p:sp>
          <p:nvSpPr>
            <p:cNvPr id="37" name="Freeform 13">
              <a:extLst>
                <a:ext uri="{FF2B5EF4-FFF2-40B4-BE49-F238E27FC236}">
                  <a16:creationId xmlns:a16="http://schemas.microsoft.com/office/drawing/2014/main" id="{3749C77F-202A-43BB-65E6-FC874CEBB91B}"/>
                </a:ext>
              </a:extLst>
            </p:cNvPr>
            <p:cNvSpPr/>
            <p:nvPr/>
          </p:nvSpPr>
          <p:spPr>
            <a:xfrm>
              <a:off x="0" y="0"/>
              <a:ext cx="1671419" cy="153717"/>
            </a:xfrm>
            <a:custGeom>
              <a:avLst/>
              <a:gdLst/>
              <a:ahLst/>
              <a:cxnLst/>
              <a:rect l="l" t="t" r="r" b="b"/>
              <a:pathLst>
                <a:path w="1671419" h="153717">
                  <a:moveTo>
                    <a:pt x="24029" y="0"/>
                  </a:moveTo>
                  <a:lnTo>
                    <a:pt x="1647390" y="0"/>
                  </a:lnTo>
                  <a:cubicBezTo>
                    <a:pt x="1660661" y="0"/>
                    <a:pt x="1671419" y="10758"/>
                    <a:pt x="1671419" y="24029"/>
                  </a:cubicBezTo>
                  <a:lnTo>
                    <a:pt x="1671419" y="129687"/>
                  </a:lnTo>
                  <a:cubicBezTo>
                    <a:pt x="1671419" y="142958"/>
                    <a:pt x="1660661" y="153717"/>
                    <a:pt x="1647390" y="153717"/>
                  </a:cubicBezTo>
                  <a:lnTo>
                    <a:pt x="24029" y="153717"/>
                  </a:lnTo>
                  <a:cubicBezTo>
                    <a:pt x="10758" y="153717"/>
                    <a:pt x="0" y="142958"/>
                    <a:pt x="0" y="129687"/>
                  </a:cubicBezTo>
                  <a:lnTo>
                    <a:pt x="0" y="24029"/>
                  </a:lnTo>
                  <a:cubicBezTo>
                    <a:pt x="0" y="10758"/>
                    <a:pt x="10758" y="0"/>
                    <a:pt x="24029" y="0"/>
                  </a:cubicBezTo>
                  <a:close/>
                </a:path>
              </a:pathLst>
            </a:custGeom>
            <a:grpFill/>
          </p:spPr>
        </p:sp>
        <p:sp>
          <p:nvSpPr>
            <p:cNvPr id="38" name="TextBox 14">
              <a:extLst>
                <a:ext uri="{FF2B5EF4-FFF2-40B4-BE49-F238E27FC236}">
                  <a16:creationId xmlns:a16="http://schemas.microsoft.com/office/drawing/2014/main" id="{B823A2F1-28DB-BB17-DC15-113D6E03AEAB}"/>
                </a:ext>
              </a:extLst>
            </p:cNvPr>
            <p:cNvSpPr txBox="1"/>
            <p:nvPr/>
          </p:nvSpPr>
          <p:spPr>
            <a:xfrm>
              <a:off x="0" y="-28575"/>
              <a:ext cx="1671419" cy="182292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>
                <a:latin typeface="Myriad Pro" panose="020B0503030403020204" pitchFamily="34" charset="0"/>
              </a:endParaRPr>
            </a:p>
          </p:txBody>
        </p:sp>
      </p:grpSp>
      <p:sp>
        <p:nvSpPr>
          <p:cNvPr id="39" name="TextBox 24">
            <a:extLst>
              <a:ext uri="{FF2B5EF4-FFF2-40B4-BE49-F238E27FC236}">
                <a16:creationId xmlns:a16="http://schemas.microsoft.com/office/drawing/2014/main" id="{A4666B44-306C-2939-97BD-B286C1A9D149}"/>
              </a:ext>
            </a:extLst>
          </p:cNvPr>
          <p:cNvSpPr txBox="1"/>
          <p:nvPr/>
        </p:nvSpPr>
        <p:spPr>
          <a:xfrm>
            <a:off x="1508160" y="5056790"/>
            <a:ext cx="5232147" cy="2180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56816" lvl="1" indent="-128408" algn="just">
              <a:lnSpc>
                <a:spcPts val="1665"/>
              </a:lnSpc>
              <a:buFont typeface="Arial"/>
              <a:buChar char="•"/>
            </a:pPr>
            <a:r>
              <a:rPr lang="ru-RU" sz="1600" dirty="0">
                <a:solidFill>
                  <a:schemeClr val="bg1"/>
                </a:solidFill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Мёд акациевый</a:t>
            </a:r>
            <a:endParaRPr lang="en-US" sz="1600" dirty="0">
              <a:solidFill>
                <a:schemeClr val="bg1"/>
              </a:solidFill>
              <a:latin typeface="Myriad Pro" panose="020B0503030403020204" pitchFamily="34" charset="0"/>
              <a:ea typeface="Poppins Light"/>
              <a:cs typeface="Poppins Light"/>
              <a:sym typeface="Poppins Light"/>
            </a:endParaRPr>
          </a:p>
        </p:txBody>
      </p:sp>
      <p:sp>
        <p:nvSpPr>
          <p:cNvPr id="40" name="TextBox 25">
            <a:extLst>
              <a:ext uri="{FF2B5EF4-FFF2-40B4-BE49-F238E27FC236}">
                <a16:creationId xmlns:a16="http://schemas.microsoft.com/office/drawing/2014/main" id="{AF490578-D065-7577-9653-5725A9F56D5E}"/>
              </a:ext>
            </a:extLst>
          </p:cNvPr>
          <p:cNvSpPr txBox="1"/>
          <p:nvPr/>
        </p:nvSpPr>
        <p:spPr>
          <a:xfrm>
            <a:off x="1571853" y="5489732"/>
            <a:ext cx="5232147" cy="10900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56816" lvl="1" indent="-128408" algn="just">
              <a:lnSpc>
                <a:spcPts val="1665"/>
              </a:lnSpc>
              <a:buFont typeface="Arial"/>
              <a:buChar char="•"/>
            </a:pPr>
            <a:r>
              <a:rPr lang="ru-RU" sz="1200" b="1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Упаковка: </a:t>
            </a:r>
            <a:r>
              <a:rPr lang="ru-RU" sz="1200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250г пластик</a:t>
            </a:r>
          </a:p>
          <a:p>
            <a:pPr marL="256816" lvl="1" indent="-128408" algn="just">
              <a:lnSpc>
                <a:spcPts val="1665"/>
              </a:lnSpc>
              <a:buFont typeface="Arial"/>
              <a:buChar char="•"/>
            </a:pPr>
            <a:r>
              <a:rPr lang="en-US" sz="1200" b="1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MOQ</a:t>
            </a:r>
            <a:r>
              <a:rPr lang="ru-RU" sz="1200" b="1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: </a:t>
            </a:r>
            <a:r>
              <a:rPr lang="ru-RU" sz="1200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1000 банок</a:t>
            </a:r>
          </a:p>
          <a:p>
            <a:pPr marL="256816" lvl="1" indent="-128408" algn="just">
              <a:lnSpc>
                <a:spcPts val="1665"/>
              </a:lnSpc>
              <a:buFont typeface="Arial"/>
              <a:buChar char="•"/>
            </a:pPr>
            <a:r>
              <a:rPr lang="ru-RU" sz="1200" b="1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Цена за единицу: </a:t>
            </a:r>
            <a:r>
              <a:rPr lang="en-US" sz="1200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$</a:t>
            </a:r>
            <a:r>
              <a:rPr lang="ru-RU" sz="1200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1.85</a:t>
            </a:r>
          </a:p>
          <a:p>
            <a:pPr marL="256816" lvl="1" indent="-128408" algn="just">
              <a:lnSpc>
                <a:spcPts val="1665"/>
              </a:lnSpc>
              <a:buFont typeface="Arial"/>
              <a:buChar char="•"/>
            </a:pPr>
            <a:r>
              <a:rPr lang="ru-RU" sz="1200" b="1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Условия поставки (</a:t>
            </a:r>
            <a:r>
              <a:rPr lang="en-US" sz="1200" b="1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Incoterms)</a:t>
            </a:r>
            <a:r>
              <a:rPr lang="ru-RU" sz="1200" b="1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: </a:t>
            </a:r>
            <a:r>
              <a:rPr lang="en-US" sz="1200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DDP </a:t>
            </a:r>
            <a:r>
              <a:rPr lang="ru-RU" sz="1200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Варшава</a:t>
            </a:r>
          </a:p>
          <a:p>
            <a:pPr marL="256816" lvl="1" indent="-128408" algn="just">
              <a:lnSpc>
                <a:spcPts val="1665"/>
              </a:lnSpc>
              <a:buFont typeface="Arial"/>
              <a:buChar char="•"/>
            </a:pPr>
            <a:r>
              <a:rPr lang="ru-RU" sz="1200" b="1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Срок поставки: </a:t>
            </a:r>
            <a:r>
              <a:rPr lang="ru-RU" sz="1200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 14 дней</a:t>
            </a:r>
            <a:endParaRPr lang="en-US" sz="1200" dirty="0">
              <a:latin typeface="Myriad Pro" panose="020B0503030403020204" pitchFamily="34" charset="0"/>
              <a:ea typeface="Poppins Light"/>
              <a:cs typeface="Poppins Light"/>
              <a:sym typeface="Poppins Light"/>
            </a:endParaRPr>
          </a:p>
        </p:txBody>
      </p:sp>
      <p:grpSp>
        <p:nvGrpSpPr>
          <p:cNvPr id="41" name="Group 12">
            <a:extLst>
              <a:ext uri="{FF2B5EF4-FFF2-40B4-BE49-F238E27FC236}">
                <a16:creationId xmlns:a16="http://schemas.microsoft.com/office/drawing/2014/main" id="{49C950DE-05C5-3870-FE43-D51175DCED5A}"/>
              </a:ext>
            </a:extLst>
          </p:cNvPr>
          <p:cNvGrpSpPr/>
          <p:nvPr/>
        </p:nvGrpSpPr>
        <p:grpSpPr>
          <a:xfrm>
            <a:off x="1308144" y="6867517"/>
            <a:ext cx="5477159" cy="503723"/>
            <a:chOff x="0" y="0"/>
            <a:chExt cx="1671419" cy="153717"/>
          </a:xfrm>
          <a:solidFill>
            <a:schemeClr val="accent6">
              <a:lumMod val="75000"/>
            </a:schemeClr>
          </a:solidFill>
        </p:grpSpPr>
        <p:sp>
          <p:nvSpPr>
            <p:cNvPr id="42" name="Freeform 13">
              <a:extLst>
                <a:ext uri="{FF2B5EF4-FFF2-40B4-BE49-F238E27FC236}">
                  <a16:creationId xmlns:a16="http://schemas.microsoft.com/office/drawing/2014/main" id="{2360BDB2-580F-27A6-C993-624C3FA17ECD}"/>
                </a:ext>
              </a:extLst>
            </p:cNvPr>
            <p:cNvSpPr/>
            <p:nvPr/>
          </p:nvSpPr>
          <p:spPr>
            <a:xfrm>
              <a:off x="0" y="0"/>
              <a:ext cx="1671419" cy="153717"/>
            </a:xfrm>
            <a:custGeom>
              <a:avLst/>
              <a:gdLst/>
              <a:ahLst/>
              <a:cxnLst/>
              <a:rect l="l" t="t" r="r" b="b"/>
              <a:pathLst>
                <a:path w="1671419" h="153717">
                  <a:moveTo>
                    <a:pt x="24029" y="0"/>
                  </a:moveTo>
                  <a:lnTo>
                    <a:pt x="1647390" y="0"/>
                  </a:lnTo>
                  <a:cubicBezTo>
                    <a:pt x="1660661" y="0"/>
                    <a:pt x="1671419" y="10758"/>
                    <a:pt x="1671419" y="24029"/>
                  </a:cubicBezTo>
                  <a:lnTo>
                    <a:pt x="1671419" y="129687"/>
                  </a:lnTo>
                  <a:cubicBezTo>
                    <a:pt x="1671419" y="142958"/>
                    <a:pt x="1660661" y="153717"/>
                    <a:pt x="1647390" y="153717"/>
                  </a:cubicBezTo>
                  <a:lnTo>
                    <a:pt x="24029" y="153717"/>
                  </a:lnTo>
                  <a:cubicBezTo>
                    <a:pt x="10758" y="153717"/>
                    <a:pt x="0" y="142958"/>
                    <a:pt x="0" y="129687"/>
                  </a:cubicBezTo>
                  <a:lnTo>
                    <a:pt x="0" y="24029"/>
                  </a:lnTo>
                  <a:cubicBezTo>
                    <a:pt x="0" y="10758"/>
                    <a:pt x="10758" y="0"/>
                    <a:pt x="24029" y="0"/>
                  </a:cubicBezTo>
                  <a:close/>
                </a:path>
              </a:pathLst>
            </a:custGeom>
            <a:grpFill/>
          </p:spPr>
        </p:sp>
        <p:sp>
          <p:nvSpPr>
            <p:cNvPr id="43" name="TextBox 14">
              <a:extLst>
                <a:ext uri="{FF2B5EF4-FFF2-40B4-BE49-F238E27FC236}">
                  <a16:creationId xmlns:a16="http://schemas.microsoft.com/office/drawing/2014/main" id="{ED634A9B-116A-401C-5E80-5402E5DDC111}"/>
                </a:ext>
              </a:extLst>
            </p:cNvPr>
            <p:cNvSpPr txBox="1"/>
            <p:nvPr/>
          </p:nvSpPr>
          <p:spPr>
            <a:xfrm>
              <a:off x="0" y="-28575"/>
              <a:ext cx="1671419" cy="182292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>
                <a:latin typeface="Myriad Pro" panose="020B0503030403020204" pitchFamily="34" charset="0"/>
              </a:endParaRPr>
            </a:p>
          </p:txBody>
        </p:sp>
      </p:grpSp>
      <p:sp>
        <p:nvSpPr>
          <p:cNvPr id="44" name="TextBox 24">
            <a:extLst>
              <a:ext uri="{FF2B5EF4-FFF2-40B4-BE49-F238E27FC236}">
                <a16:creationId xmlns:a16="http://schemas.microsoft.com/office/drawing/2014/main" id="{4D45C7F7-5F96-9F10-F7EB-F1E5009C7A12}"/>
              </a:ext>
            </a:extLst>
          </p:cNvPr>
          <p:cNvSpPr txBox="1"/>
          <p:nvPr/>
        </p:nvSpPr>
        <p:spPr>
          <a:xfrm>
            <a:off x="1508160" y="6950301"/>
            <a:ext cx="5232147" cy="2180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56816" lvl="1" indent="-128408" algn="just">
              <a:lnSpc>
                <a:spcPts val="1665"/>
              </a:lnSpc>
              <a:buFont typeface="Arial"/>
              <a:buChar char="•"/>
            </a:pPr>
            <a:r>
              <a:rPr lang="ru-RU" sz="1600" dirty="0">
                <a:solidFill>
                  <a:schemeClr val="bg1"/>
                </a:solidFill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Мёд в вёдрах (25 кг)</a:t>
            </a:r>
            <a:endParaRPr lang="en-US" sz="1600" dirty="0">
              <a:solidFill>
                <a:schemeClr val="bg1"/>
              </a:solidFill>
              <a:latin typeface="Myriad Pro" panose="020B0503030403020204" pitchFamily="34" charset="0"/>
              <a:ea typeface="Poppins Light"/>
              <a:cs typeface="Poppins Light"/>
              <a:sym typeface="Poppins Light"/>
            </a:endParaRPr>
          </a:p>
        </p:txBody>
      </p:sp>
      <p:sp>
        <p:nvSpPr>
          <p:cNvPr id="45" name="TextBox 25">
            <a:extLst>
              <a:ext uri="{FF2B5EF4-FFF2-40B4-BE49-F238E27FC236}">
                <a16:creationId xmlns:a16="http://schemas.microsoft.com/office/drawing/2014/main" id="{3C737306-F6FF-98B6-8E41-F693DC93C50A}"/>
              </a:ext>
            </a:extLst>
          </p:cNvPr>
          <p:cNvSpPr txBox="1"/>
          <p:nvPr/>
        </p:nvSpPr>
        <p:spPr>
          <a:xfrm>
            <a:off x="1571853" y="7383243"/>
            <a:ext cx="5232147" cy="10900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56816" lvl="1" indent="-128408" algn="just">
              <a:lnSpc>
                <a:spcPts val="1665"/>
              </a:lnSpc>
              <a:buFont typeface="Arial"/>
              <a:buChar char="•"/>
            </a:pPr>
            <a:r>
              <a:rPr lang="ru-RU" sz="1200" b="1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Упаковка: </a:t>
            </a:r>
            <a:r>
              <a:rPr lang="ru-RU" sz="1200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пищевое ведро</a:t>
            </a:r>
          </a:p>
          <a:p>
            <a:pPr marL="256816" lvl="1" indent="-128408" algn="just">
              <a:lnSpc>
                <a:spcPts val="1665"/>
              </a:lnSpc>
              <a:buFont typeface="Arial"/>
              <a:buChar char="•"/>
            </a:pPr>
            <a:r>
              <a:rPr lang="en-US" sz="1200" b="1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MOQ</a:t>
            </a:r>
            <a:r>
              <a:rPr lang="ru-RU" sz="1200" b="1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: </a:t>
            </a:r>
            <a:r>
              <a:rPr lang="ru-RU" sz="1200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500 кг</a:t>
            </a:r>
          </a:p>
          <a:p>
            <a:pPr marL="256816" lvl="1" indent="-128408" algn="just">
              <a:lnSpc>
                <a:spcPts val="1665"/>
              </a:lnSpc>
              <a:buFont typeface="Arial"/>
              <a:buChar char="•"/>
            </a:pPr>
            <a:r>
              <a:rPr lang="ru-RU" sz="1200" b="1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Цена за единицу: </a:t>
            </a:r>
            <a:r>
              <a:rPr lang="en-US" sz="1200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$</a:t>
            </a:r>
            <a:r>
              <a:rPr lang="ru-RU" sz="1200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2.10/кг</a:t>
            </a:r>
          </a:p>
          <a:p>
            <a:pPr marL="256816" lvl="1" indent="-128408" algn="just">
              <a:lnSpc>
                <a:spcPts val="1665"/>
              </a:lnSpc>
              <a:buFont typeface="Arial"/>
              <a:buChar char="•"/>
            </a:pPr>
            <a:r>
              <a:rPr lang="ru-RU" sz="1200" b="1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Условия поставки (</a:t>
            </a:r>
            <a:r>
              <a:rPr lang="en-US" sz="1200" b="1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Incoterms)</a:t>
            </a:r>
            <a:r>
              <a:rPr lang="ru-RU" sz="1200" b="1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: </a:t>
            </a:r>
            <a:r>
              <a:rPr lang="en-US" sz="1200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EXW </a:t>
            </a:r>
            <a:r>
              <a:rPr lang="ru-RU" sz="1200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Бишкек</a:t>
            </a:r>
          </a:p>
          <a:p>
            <a:pPr marL="256816" lvl="1" indent="-128408" algn="just">
              <a:lnSpc>
                <a:spcPts val="1665"/>
              </a:lnSpc>
              <a:buFont typeface="Arial"/>
              <a:buChar char="•"/>
            </a:pPr>
            <a:r>
              <a:rPr lang="ru-RU" sz="1200" b="1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Срок поставки: </a:t>
            </a:r>
            <a:r>
              <a:rPr lang="ru-RU" sz="1200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3 дня</a:t>
            </a:r>
            <a:endParaRPr lang="en-US" sz="1200" dirty="0">
              <a:latin typeface="Myriad Pro" panose="020B0503030403020204" pitchFamily="34" charset="0"/>
              <a:ea typeface="Poppins Light"/>
              <a:cs typeface="Poppins Light"/>
              <a:sym typeface="Poppins Light"/>
            </a:endParaRPr>
          </a:p>
        </p:txBody>
      </p:sp>
      <p:sp>
        <p:nvSpPr>
          <p:cNvPr id="46" name="TextBox 25">
            <a:extLst>
              <a:ext uri="{FF2B5EF4-FFF2-40B4-BE49-F238E27FC236}">
                <a16:creationId xmlns:a16="http://schemas.microsoft.com/office/drawing/2014/main" id="{B815EDAE-A6A5-F86F-7E4F-2DA1C6C4B8E6}"/>
              </a:ext>
            </a:extLst>
          </p:cNvPr>
          <p:cNvSpPr txBox="1"/>
          <p:nvPr/>
        </p:nvSpPr>
        <p:spPr>
          <a:xfrm>
            <a:off x="1430649" y="10060772"/>
            <a:ext cx="5232147" cy="4223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28408" lvl="1" algn="just">
              <a:lnSpc>
                <a:spcPts val="1665"/>
              </a:lnSpc>
            </a:pPr>
            <a:r>
              <a:rPr lang="ru-RU" sz="1200" dirty="0">
                <a:latin typeface="Myriad Pro" panose="020B0503030403020204" pitchFamily="34" charset="0"/>
                <a:ea typeface="Poppins Light"/>
                <a:cs typeface="Poppins Light"/>
                <a:sym typeface="Poppins Light"/>
              </a:rPr>
              <a:t>Цены действительны при текущем курсе валют. При изменении логистических условий возможно уточнение.</a:t>
            </a:r>
            <a:endParaRPr lang="en-US" sz="1200" dirty="0">
              <a:latin typeface="Myriad Pro" panose="020B0503030403020204" pitchFamily="34" charset="0"/>
              <a:ea typeface="Poppins Light"/>
              <a:cs typeface="Poppins Light"/>
              <a:sym typeface="Poppins Ligh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1F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C5CE40-6721-6E1F-E876-3E6ACE87E2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7D2DD1BD-183E-E3FB-7AF2-FB551CC4921B}"/>
              </a:ext>
            </a:extLst>
          </p:cNvPr>
          <p:cNvSpPr/>
          <p:nvPr/>
        </p:nvSpPr>
        <p:spPr>
          <a:xfrm>
            <a:off x="6983600" y="0"/>
            <a:ext cx="0" cy="2002493"/>
          </a:xfrm>
          <a:prstGeom prst="line">
            <a:avLst/>
          </a:prstGeom>
          <a:ln w="57150" cap="flat">
            <a:solidFill>
              <a:schemeClr val="accent6">
                <a:lumMod val="75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2EC7486D-412E-9861-D9D3-862348876B32}"/>
              </a:ext>
            </a:extLst>
          </p:cNvPr>
          <p:cNvSpPr/>
          <p:nvPr/>
        </p:nvSpPr>
        <p:spPr>
          <a:xfrm>
            <a:off x="6624400" y="-420327"/>
            <a:ext cx="0" cy="1795174"/>
          </a:xfrm>
          <a:prstGeom prst="line">
            <a:avLst/>
          </a:prstGeom>
          <a:ln w="5715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grpSp>
        <p:nvGrpSpPr>
          <p:cNvPr id="5" name="Group 5">
            <a:extLst>
              <a:ext uri="{FF2B5EF4-FFF2-40B4-BE49-F238E27FC236}">
                <a16:creationId xmlns:a16="http://schemas.microsoft.com/office/drawing/2014/main" id="{52F19435-1B61-BBA7-B4C2-1FDD5F79DC1E}"/>
              </a:ext>
            </a:extLst>
          </p:cNvPr>
          <p:cNvGrpSpPr/>
          <p:nvPr/>
        </p:nvGrpSpPr>
        <p:grpSpPr>
          <a:xfrm rot="5400000">
            <a:off x="1297844" y="397848"/>
            <a:ext cx="251736" cy="251736"/>
            <a:chOff x="0" y="0"/>
            <a:chExt cx="812800" cy="812800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6FFDD948-B9AD-0091-F9D0-D53FD2838A4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68169194-8FDE-CC43-B043-0D92E5E7B329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>
                <a:latin typeface="Myriad Pro" panose="020B0503030403020204" pitchFamily="34" charset="0"/>
              </a:endParaRPr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DC14FB07-EA7C-4D22-29D7-B264AC4352E6}"/>
              </a:ext>
            </a:extLst>
          </p:cNvPr>
          <p:cNvGrpSpPr/>
          <p:nvPr/>
        </p:nvGrpSpPr>
        <p:grpSpPr>
          <a:xfrm rot="5400000">
            <a:off x="1720816" y="397848"/>
            <a:ext cx="251736" cy="251736"/>
            <a:chOff x="0" y="0"/>
            <a:chExt cx="812800" cy="812800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CEE4B181-ADAF-ED2B-1AAF-5D28FE4326F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id="10" name="TextBox 10">
              <a:extLst>
                <a:ext uri="{FF2B5EF4-FFF2-40B4-BE49-F238E27FC236}">
                  <a16:creationId xmlns:a16="http://schemas.microsoft.com/office/drawing/2014/main" id="{E8AE3A7F-B881-95AC-79C8-0A4412F3B3E8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>
                <a:latin typeface="Myriad Pro" panose="020B0503030403020204" pitchFamily="34" charset="0"/>
              </a:endParaRPr>
            </a:p>
          </p:txBody>
        </p:sp>
      </p:grpSp>
      <p:sp>
        <p:nvSpPr>
          <p:cNvPr id="19" name="TextBox 19">
            <a:extLst>
              <a:ext uri="{FF2B5EF4-FFF2-40B4-BE49-F238E27FC236}">
                <a16:creationId xmlns:a16="http://schemas.microsoft.com/office/drawing/2014/main" id="{F11871CE-88D7-5B3B-B1EA-4153E7933220}"/>
              </a:ext>
            </a:extLst>
          </p:cNvPr>
          <p:cNvSpPr txBox="1"/>
          <p:nvPr/>
        </p:nvSpPr>
        <p:spPr>
          <a:xfrm>
            <a:off x="1335414" y="1001246"/>
            <a:ext cx="5514551" cy="8848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940"/>
              </a:lnSpc>
            </a:pPr>
            <a:r>
              <a:rPr lang="ru-RU" sz="6196" b="1" dirty="0">
                <a:solidFill>
                  <a:srgbClr val="00B050"/>
                </a:solidFill>
                <a:latin typeface="Myriad Pro" panose="020B0503030403020204" pitchFamily="34" charset="0"/>
                <a:ea typeface="Poppins Bold"/>
                <a:cs typeface="Poppins Bold"/>
                <a:sym typeface="Poppins Bold"/>
              </a:rPr>
              <a:t>Условия</a:t>
            </a:r>
          </a:p>
        </p:txBody>
      </p:sp>
      <p:grpSp>
        <p:nvGrpSpPr>
          <p:cNvPr id="21" name="Group 21">
            <a:extLst>
              <a:ext uri="{FF2B5EF4-FFF2-40B4-BE49-F238E27FC236}">
                <a16:creationId xmlns:a16="http://schemas.microsoft.com/office/drawing/2014/main" id="{2D0DA55A-56D3-D8C3-C374-9F3C6AF02416}"/>
              </a:ext>
            </a:extLst>
          </p:cNvPr>
          <p:cNvGrpSpPr/>
          <p:nvPr/>
        </p:nvGrpSpPr>
        <p:grpSpPr>
          <a:xfrm>
            <a:off x="-251380" y="-201104"/>
            <a:ext cx="1258761" cy="11094208"/>
            <a:chOff x="0" y="0"/>
            <a:chExt cx="451111" cy="3975914"/>
          </a:xfrm>
          <a:solidFill>
            <a:srgbClr val="00B050"/>
          </a:solidFill>
        </p:grpSpPr>
        <p:sp>
          <p:nvSpPr>
            <p:cNvPr id="22" name="Freeform 22">
              <a:extLst>
                <a:ext uri="{FF2B5EF4-FFF2-40B4-BE49-F238E27FC236}">
                  <a16:creationId xmlns:a16="http://schemas.microsoft.com/office/drawing/2014/main" id="{CDD47848-A392-60A2-B005-3F7001A8BEDC}"/>
                </a:ext>
              </a:extLst>
            </p:cNvPr>
            <p:cNvSpPr/>
            <p:nvPr/>
          </p:nvSpPr>
          <p:spPr>
            <a:xfrm>
              <a:off x="0" y="0"/>
              <a:ext cx="451111" cy="3975914"/>
            </a:xfrm>
            <a:custGeom>
              <a:avLst/>
              <a:gdLst/>
              <a:ahLst/>
              <a:cxnLst/>
              <a:rect l="l" t="t" r="r" b="b"/>
              <a:pathLst>
                <a:path w="451111" h="3975914">
                  <a:moveTo>
                    <a:pt x="0" y="0"/>
                  </a:moveTo>
                  <a:lnTo>
                    <a:pt x="451111" y="0"/>
                  </a:lnTo>
                  <a:lnTo>
                    <a:pt x="451111" y="3975914"/>
                  </a:lnTo>
                  <a:lnTo>
                    <a:pt x="0" y="3975914"/>
                  </a:lnTo>
                  <a:close/>
                </a:path>
              </a:pathLst>
            </a:custGeom>
            <a:grpFill/>
          </p:spPr>
        </p:sp>
        <p:sp>
          <p:nvSpPr>
            <p:cNvPr id="23" name="TextBox 23">
              <a:extLst>
                <a:ext uri="{FF2B5EF4-FFF2-40B4-BE49-F238E27FC236}">
                  <a16:creationId xmlns:a16="http://schemas.microsoft.com/office/drawing/2014/main" id="{E1DB5EE9-236F-6462-08C2-FD849A4C37EA}"/>
                </a:ext>
              </a:extLst>
            </p:cNvPr>
            <p:cNvSpPr txBox="1"/>
            <p:nvPr/>
          </p:nvSpPr>
          <p:spPr>
            <a:xfrm>
              <a:off x="0" y="-28575"/>
              <a:ext cx="451111" cy="4004489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>
                <a:latin typeface="Myriad Pro" panose="020B0503030403020204" pitchFamily="34" charset="0"/>
              </a:endParaRPr>
            </a:p>
          </p:txBody>
        </p:sp>
      </p:grpSp>
      <p:sp>
        <p:nvSpPr>
          <p:cNvPr id="4" name="TextBox 12">
            <a:extLst>
              <a:ext uri="{FF2B5EF4-FFF2-40B4-BE49-F238E27FC236}">
                <a16:creationId xmlns:a16="http://schemas.microsoft.com/office/drawing/2014/main" id="{CCBF1A7B-E5CF-9B2E-1148-232E7A505E73}"/>
              </a:ext>
            </a:extLst>
          </p:cNvPr>
          <p:cNvSpPr txBox="1"/>
          <p:nvPr/>
        </p:nvSpPr>
        <p:spPr>
          <a:xfrm>
            <a:off x="1297844" y="2239894"/>
            <a:ext cx="614150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599"/>
              </a:lnSpc>
            </a:pPr>
            <a:r>
              <a:rPr lang="ru-RU" sz="1400" b="1" spc="-73" dirty="0">
                <a:solidFill>
                  <a:srgbClr val="000000"/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Форма оплаты: </a:t>
            </a:r>
            <a:r>
              <a:rPr lang="ru-RU" sz="1400" spc="-73" dirty="0">
                <a:solidFill>
                  <a:srgbClr val="000000"/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банковский перевод / инвойс</a:t>
            </a:r>
          </a:p>
          <a:p>
            <a:pPr algn="l">
              <a:lnSpc>
                <a:spcPts val="1599"/>
              </a:lnSpc>
            </a:pPr>
            <a:r>
              <a:rPr lang="ru-RU" sz="1400" b="1" spc="-73" dirty="0">
                <a:solidFill>
                  <a:srgbClr val="000000"/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Условия: </a:t>
            </a:r>
            <a:r>
              <a:rPr lang="ru-RU" sz="1400" spc="-73" dirty="0">
                <a:solidFill>
                  <a:srgbClr val="000000"/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50% предоплата, 50% — до отправки / по согласованию</a:t>
            </a:r>
          </a:p>
          <a:p>
            <a:pPr algn="l">
              <a:lnSpc>
                <a:spcPts val="1599"/>
              </a:lnSpc>
            </a:pPr>
            <a:r>
              <a:rPr lang="ru-RU" sz="1400" b="1" spc="-73" dirty="0">
                <a:solidFill>
                  <a:srgbClr val="000000"/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Валюта: </a:t>
            </a:r>
            <a:r>
              <a:rPr lang="ru-RU" sz="1400" spc="-73" dirty="0">
                <a:solidFill>
                  <a:srgbClr val="000000"/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USD / EUR (по согласованию)</a:t>
            </a:r>
          </a:p>
          <a:p>
            <a:pPr algn="l">
              <a:lnSpc>
                <a:spcPts val="1599"/>
              </a:lnSpc>
            </a:pPr>
            <a:r>
              <a:rPr lang="ru-RU" sz="1400" b="1" spc="-73" dirty="0">
                <a:solidFill>
                  <a:srgbClr val="000000"/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Налоги и сборы: </a:t>
            </a:r>
            <a:r>
              <a:rPr lang="ru-RU" sz="1400" spc="-73" dirty="0">
                <a:solidFill>
                  <a:srgbClr val="000000"/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не включены, оплачиваются по стране импорта, если иное не указано</a:t>
            </a:r>
          </a:p>
        </p:txBody>
      </p:sp>
      <p:sp>
        <p:nvSpPr>
          <p:cNvPr id="16" name="TextBox 19">
            <a:extLst>
              <a:ext uri="{FF2B5EF4-FFF2-40B4-BE49-F238E27FC236}">
                <a16:creationId xmlns:a16="http://schemas.microsoft.com/office/drawing/2014/main" id="{11C68286-3C91-85B8-0592-76648CBD05B1}"/>
              </a:ext>
            </a:extLst>
          </p:cNvPr>
          <p:cNvSpPr txBox="1"/>
          <p:nvPr/>
        </p:nvSpPr>
        <p:spPr>
          <a:xfrm>
            <a:off x="1335414" y="1391034"/>
            <a:ext cx="5514551" cy="8133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940"/>
              </a:lnSpc>
            </a:pPr>
            <a:r>
              <a:rPr lang="ru-RU" sz="4400" dirty="0">
                <a:solidFill>
                  <a:srgbClr val="00B050"/>
                </a:solidFill>
                <a:latin typeface="Myriad Pro" panose="020B0503030403020204" pitchFamily="34" charset="0"/>
                <a:ea typeface="Poppins Bold"/>
                <a:cs typeface="Poppins Bold"/>
                <a:sym typeface="Poppins Bold"/>
              </a:rPr>
              <a:t>оплаты</a:t>
            </a:r>
          </a:p>
        </p:txBody>
      </p:sp>
      <p:sp>
        <p:nvSpPr>
          <p:cNvPr id="26" name="AutoShape 39">
            <a:extLst>
              <a:ext uri="{FF2B5EF4-FFF2-40B4-BE49-F238E27FC236}">
                <a16:creationId xmlns:a16="http://schemas.microsoft.com/office/drawing/2014/main" id="{E3E22106-26E9-C7CC-2495-BE72F7F63DE5}"/>
              </a:ext>
            </a:extLst>
          </p:cNvPr>
          <p:cNvSpPr/>
          <p:nvPr/>
        </p:nvSpPr>
        <p:spPr>
          <a:xfrm>
            <a:off x="1246106" y="4376662"/>
            <a:ext cx="5557894" cy="0"/>
          </a:xfrm>
          <a:prstGeom prst="line">
            <a:avLst/>
          </a:prstGeom>
          <a:ln w="9525" cap="flat">
            <a:solidFill>
              <a:srgbClr val="F1F1F1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7" name="TextBox 12">
            <a:extLst>
              <a:ext uri="{FF2B5EF4-FFF2-40B4-BE49-F238E27FC236}">
                <a16:creationId xmlns:a16="http://schemas.microsoft.com/office/drawing/2014/main" id="{96A5A4C7-6038-EBBC-520C-BBEB0DC2534E}"/>
              </a:ext>
            </a:extLst>
          </p:cNvPr>
          <p:cNvSpPr txBox="1"/>
          <p:nvPr/>
        </p:nvSpPr>
        <p:spPr>
          <a:xfrm>
            <a:off x="1335414" y="3681025"/>
            <a:ext cx="2785206" cy="4395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599"/>
              </a:lnSpc>
            </a:pPr>
            <a:r>
              <a:rPr lang="ru-RU" sz="2400" b="1" spc="-73" dirty="0">
                <a:solidFill>
                  <a:srgbClr val="00B050"/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Дополнительные</a:t>
            </a:r>
            <a:r>
              <a:rPr lang="ru-RU" sz="2400" b="1" spc="-73" dirty="0"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 </a:t>
            </a:r>
            <a:r>
              <a:rPr lang="ru-RU" sz="2400" spc="-73" dirty="0"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условия</a:t>
            </a:r>
          </a:p>
        </p:txBody>
      </p:sp>
      <p:sp>
        <p:nvSpPr>
          <p:cNvPr id="29" name="TextBox 10">
            <a:extLst>
              <a:ext uri="{FF2B5EF4-FFF2-40B4-BE49-F238E27FC236}">
                <a16:creationId xmlns:a16="http://schemas.microsoft.com/office/drawing/2014/main" id="{8CC35A92-A6EB-004F-D055-A37878B84D58}"/>
              </a:ext>
            </a:extLst>
          </p:cNvPr>
          <p:cNvSpPr txBox="1"/>
          <p:nvPr/>
        </p:nvSpPr>
        <p:spPr>
          <a:xfrm>
            <a:off x="1364739" y="6377985"/>
            <a:ext cx="6048000" cy="10845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199"/>
              </a:lnSpc>
            </a:pPr>
            <a:r>
              <a:rPr lang="ru-RU" sz="8199" b="1" spc="-377" dirty="0">
                <a:solidFill>
                  <a:srgbClr val="00B050"/>
                </a:solidFill>
                <a:latin typeface="Myriad Pro" panose="020B0503030403020204" pitchFamily="34" charset="0"/>
                <a:ea typeface="IBM Plex Sans Arabic Bold"/>
                <a:cs typeface="IBM Plex Sans Arabic Bold"/>
                <a:sym typeface="IBM Plex Sans Arabic Bold"/>
              </a:rPr>
              <a:t>Контакты</a:t>
            </a:r>
            <a:endParaRPr lang="en-US" sz="8199" b="1" spc="-377" dirty="0">
              <a:solidFill>
                <a:srgbClr val="00B050"/>
              </a:solidFill>
              <a:latin typeface="Myriad Pro" panose="020B0503030403020204" pitchFamily="34" charset="0"/>
              <a:ea typeface="IBM Plex Sans Arabic Bold"/>
              <a:cs typeface="IBM Plex Sans Arabic Bold"/>
              <a:sym typeface="IBM Plex Sans Arabic Bold"/>
            </a:endParaRPr>
          </a:p>
        </p:txBody>
      </p:sp>
      <p:sp>
        <p:nvSpPr>
          <p:cNvPr id="32" name="TextBox 22">
            <a:extLst>
              <a:ext uri="{FF2B5EF4-FFF2-40B4-BE49-F238E27FC236}">
                <a16:creationId xmlns:a16="http://schemas.microsoft.com/office/drawing/2014/main" id="{7039F693-EEBE-3667-5DB8-33B95F64A955}"/>
              </a:ext>
            </a:extLst>
          </p:cNvPr>
          <p:cNvSpPr txBox="1"/>
          <p:nvPr/>
        </p:nvSpPr>
        <p:spPr>
          <a:xfrm>
            <a:off x="4595344" y="8145616"/>
            <a:ext cx="2844000" cy="1947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99"/>
              </a:lnSpc>
            </a:pPr>
            <a:r>
              <a:rPr lang="ru-RU" sz="1100" spc="-73" dirty="0">
                <a:solidFill>
                  <a:srgbClr val="000000"/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Почта</a:t>
            </a:r>
            <a:r>
              <a:rPr lang="en-US" sz="1100" spc="-73" dirty="0">
                <a:solidFill>
                  <a:srgbClr val="000000"/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:</a:t>
            </a:r>
          </a:p>
        </p:txBody>
      </p:sp>
      <p:sp>
        <p:nvSpPr>
          <p:cNvPr id="33" name="TextBox 23">
            <a:extLst>
              <a:ext uri="{FF2B5EF4-FFF2-40B4-BE49-F238E27FC236}">
                <a16:creationId xmlns:a16="http://schemas.microsoft.com/office/drawing/2014/main" id="{B2AD85B4-E514-D9CD-81BD-40B1C2EC7406}"/>
              </a:ext>
            </a:extLst>
          </p:cNvPr>
          <p:cNvSpPr txBox="1"/>
          <p:nvPr/>
        </p:nvSpPr>
        <p:spPr>
          <a:xfrm>
            <a:off x="4595344" y="8919488"/>
            <a:ext cx="2844000" cy="1947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99"/>
              </a:lnSpc>
            </a:pPr>
            <a:r>
              <a:rPr lang="ru-RU" sz="1100" spc="-73" dirty="0">
                <a:solidFill>
                  <a:srgbClr val="000000"/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Сайт</a:t>
            </a:r>
            <a:r>
              <a:rPr lang="en-US" sz="1100" spc="-73" dirty="0">
                <a:solidFill>
                  <a:srgbClr val="000000"/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:</a:t>
            </a:r>
          </a:p>
        </p:txBody>
      </p:sp>
      <p:sp>
        <p:nvSpPr>
          <p:cNvPr id="34" name="TextBox 24">
            <a:extLst>
              <a:ext uri="{FF2B5EF4-FFF2-40B4-BE49-F238E27FC236}">
                <a16:creationId xmlns:a16="http://schemas.microsoft.com/office/drawing/2014/main" id="{C9D99E2D-506E-3912-4AF2-CFF3E41818C7}"/>
              </a:ext>
            </a:extLst>
          </p:cNvPr>
          <p:cNvSpPr txBox="1"/>
          <p:nvPr/>
        </p:nvSpPr>
        <p:spPr>
          <a:xfrm>
            <a:off x="4595344" y="8297733"/>
            <a:ext cx="2844000" cy="2200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799"/>
              </a:lnSpc>
            </a:pPr>
            <a:r>
              <a:rPr lang="en-US" sz="1200" b="1" spc="-82" dirty="0">
                <a:solidFill>
                  <a:srgbClr val="000000"/>
                </a:solidFill>
                <a:latin typeface="Myriad Pro" panose="020B0503030403020204" pitchFamily="34" charset="0"/>
                <a:ea typeface="IBM Plex Sans Arabic Bold"/>
                <a:cs typeface="IBM Plex Sans Arabic Bold"/>
                <a:sym typeface="IBM Plex Sans Arabic Bold"/>
              </a:rPr>
              <a:t>[export@yourcompany.kg]</a:t>
            </a:r>
          </a:p>
        </p:txBody>
      </p:sp>
      <p:sp>
        <p:nvSpPr>
          <p:cNvPr id="47" name="TextBox 25">
            <a:extLst>
              <a:ext uri="{FF2B5EF4-FFF2-40B4-BE49-F238E27FC236}">
                <a16:creationId xmlns:a16="http://schemas.microsoft.com/office/drawing/2014/main" id="{892BEFD2-665A-FA75-4576-4F3AFF001BB9}"/>
              </a:ext>
            </a:extLst>
          </p:cNvPr>
          <p:cNvSpPr txBox="1"/>
          <p:nvPr/>
        </p:nvSpPr>
        <p:spPr>
          <a:xfrm>
            <a:off x="4595344" y="9032629"/>
            <a:ext cx="2844000" cy="2200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799"/>
              </a:lnSpc>
            </a:pPr>
            <a:r>
              <a:rPr lang="en-US" sz="1200" b="1" spc="-82" dirty="0">
                <a:solidFill>
                  <a:srgbClr val="000000"/>
                </a:solidFill>
                <a:latin typeface="Myriad Pro" panose="020B0503030403020204" pitchFamily="34" charset="0"/>
                <a:ea typeface="IBM Plex Sans Arabic Bold"/>
                <a:cs typeface="IBM Plex Sans Arabic Bold"/>
                <a:sym typeface="IBM Plex Sans Arabic Bold"/>
              </a:rPr>
              <a:t>[www.yourcompany.kg]</a:t>
            </a:r>
          </a:p>
        </p:txBody>
      </p:sp>
      <p:sp>
        <p:nvSpPr>
          <p:cNvPr id="48" name="TextBox 22">
            <a:extLst>
              <a:ext uri="{FF2B5EF4-FFF2-40B4-BE49-F238E27FC236}">
                <a16:creationId xmlns:a16="http://schemas.microsoft.com/office/drawing/2014/main" id="{ECBE544A-E824-6986-B2B1-6693525C0F06}"/>
              </a:ext>
            </a:extLst>
          </p:cNvPr>
          <p:cNvSpPr txBox="1"/>
          <p:nvPr/>
        </p:nvSpPr>
        <p:spPr>
          <a:xfrm>
            <a:off x="1364739" y="8186431"/>
            <a:ext cx="2844000" cy="2083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99"/>
              </a:lnSpc>
            </a:pPr>
            <a:r>
              <a:rPr lang="ru-RU" sz="1400" spc="-73" dirty="0">
                <a:solidFill>
                  <a:srgbClr val="000000"/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Адрес офиса/производства:</a:t>
            </a:r>
            <a:endParaRPr lang="en-US" sz="1400" spc="-73" dirty="0">
              <a:solidFill>
                <a:srgbClr val="000000"/>
              </a:solidFill>
              <a:latin typeface="Myriad Pro" panose="020B0503030403020204" pitchFamily="34" charset="0"/>
              <a:ea typeface="IBM Plex Sans Arabic"/>
              <a:cs typeface="IBM Plex Sans Arabic"/>
              <a:sym typeface="IBM Plex Sans Arabic"/>
            </a:endParaRPr>
          </a:p>
        </p:txBody>
      </p:sp>
      <p:sp>
        <p:nvSpPr>
          <p:cNvPr id="49" name="TextBox 24">
            <a:extLst>
              <a:ext uri="{FF2B5EF4-FFF2-40B4-BE49-F238E27FC236}">
                <a16:creationId xmlns:a16="http://schemas.microsoft.com/office/drawing/2014/main" id="{B01DE74E-73EF-8BB6-5046-A00FE23F942D}"/>
              </a:ext>
            </a:extLst>
          </p:cNvPr>
          <p:cNvSpPr txBox="1"/>
          <p:nvPr/>
        </p:nvSpPr>
        <p:spPr>
          <a:xfrm>
            <a:off x="1364739" y="8385903"/>
            <a:ext cx="3129962" cy="2200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799"/>
              </a:lnSpc>
            </a:pPr>
            <a:r>
              <a:rPr lang="ru-RU" sz="1400" b="1" spc="-82" dirty="0">
                <a:solidFill>
                  <a:srgbClr val="000000"/>
                </a:solidFill>
                <a:latin typeface="Myriad Pro" panose="020B0503030403020204" pitchFamily="34" charset="0"/>
                <a:ea typeface="IBM Plex Sans Arabic Bold"/>
                <a:cs typeface="IBM Plex Sans Arabic Bold"/>
                <a:sym typeface="IBM Plex Sans Arabic Bold"/>
              </a:rPr>
              <a:t>[ул. Примерная, д.1, г. Бишкек]</a:t>
            </a:r>
            <a:endParaRPr lang="en-US" sz="1400" b="1" spc="-82" dirty="0">
              <a:solidFill>
                <a:srgbClr val="000000"/>
              </a:solidFill>
              <a:latin typeface="Myriad Pro" panose="020B0503030403020204" pitchFamily="34" charset="0"/>
              <a:ea typeface="IBM Plex Sans Arabic Bold"/>
              <a:cs typeface="IBM Plex Sans Arabic Bold"/>
              <a:sym typeface="IBM Plex Sans Arabic Bold"/>
            </a:endParaRPr>
          </a:p>
        </p:txBody>
      </p:sp>
      <p:sp>
        <p:nvSpPr>
          <p:cNvPr id="52" name="TextBox 22">
            <a:extLst>
              <a:ext uri="{FF2B5EF4-FFF2-40B4-BE49-F238E27FC236}">
                <a16:creationId xmlns:a16="http://schemas.microsoft.com/office/drawing/2014/main" id="{A519FE3B-8E04-E5B5-E3F4-90F77D5B6F9C}"/>
              </a:ext>
            </a:extLst>
          </p:cNvPr>
          <p:cNvSpPr txBox="1"/>
          <p:nvPr/>
        </p:nvSpPr>
        <p:spPr>
          <a:xfrm>
            <a:off x="1364739" y="7563922"/>
            <a:ext cx="2844000" cy="2083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99"/>
              </a:lnSpc>
            </a:pPr>
            <a:r>
              <a:rPr lang="ru-RU" sz="1400" spc="-73" dirty="0">
                <a:solidFill>
                  <a:srgbClr val="000000"/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Контактное лицо:</a:t>
            </a:r>
            <a:endParaRPr lang="en-US" sz="1400" spc="-73" dirty="0">
              <a:solidFill>
                <a:srgbClr val="000000"/>
              </a:solidFill>
              <a:latin typeface="Myriad Pro" panose="020B0503030403020204" pitchFamily="34" charset="0"/>
              <a:ea typeface="IBM Plex Sans Arabic"/>
              <a:cs typeface="IBM Plex Sans Arabic"/>
              <a:sym typeface="IBM Plex Sans Arabic"/>
            </a:endParaRPr>
          </a:p>
        </p:txBody>
      </p:sp>
      <p:sp>
        <p:nvSpPr>
          <p:cNvPr id="53" name="TextBox 24">
            <a:extLst>
              <a:ext uri="{FF2B5EF4-FFF2-40B4-BE49-F238E27FC236}">
                <a16:creationId xmlns:a16="http://schemas.microsoft.com/office/drawing/2014/main" id="{503CB137-57A3-6F09-E59E-2C4E60165186}"/>
              </a:ext>
            </a:extLst>
          </p:cNvPr>
          <p:cNvSpPr txBox="1"/>
          <p:nvPr/>
        </p:nvSpPr>
        <p:spPr>
          <a:xfrm>
            <a:off x="1364739" y="7763394"/>
            <a:ext cx="3129962" cy="2200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799"/>
              </a:lnSpc>
            </a:pPr>
            <a:r>
              <a:rPr lang="ru-RU" sz="1400" b="1" spc="-82" dirty="0">
                <a:solidFill>
                  <a:srgbClr val="000000"/>
                </a:solidFill>
                <a:latin typeface="Myriad Pro" panose="020B0503030403020204" pitchFamily="34" charset="0"/>
                <a:ea typeface="IBM Plex Sans Arabic Bold"/>
                <a:cs typeface="IBM Plex Sans Arabic Bold"/>
                <a:sym typeface="IBM Plex Sans Arabic Bold"/>
              </a:rPr>
              <a:t>[ФИО]</a:t>
            </a:r>
            <a:endParaRPr lang="en-US" sz="1400" b="1" spc="-82" dirty="0">
              <a:solidFill>
                <a:srgbClr val="000000"/>
              </a:solidFill>
              <a:latin typeface="Myriad Pro" panose="020B0503030403020204" pitchFamily="34" charset="0"/>
              <a:ea typeface="IBM Plex Sans Arabic Bold"/>
              <a:cs typeface="IBM Plex Sans Arabic Bold"/>
              <a:sym typeface="IBM Plex Sans Arabic Bold"/>
            </a:endParaRPr>
          </a:p>
        </p:txBody>
      </p:sp>
      <p:sp>
        <p:nvSpPr>
          <p:cNvPr id="54" name="TextBox 22">
            <a:extLst>
              <a:ext uri="{FF2B5EF4-FFF2-40B4-BE49-F238E27FC236}">
                <a16:creationId xmlns:a16="http://schemas.microsoft.com/office/drawing/2014/main" id="{55BC1952-5E00-BA45-CB9C-D45D0E8F509D}"/>
              </a:ext>
            </a:extLst>
          </p:cNvPr>
          <p:cNvSpPr txBox="1"/>
          <p:nvPr/>
        </p:nvSpPr>
        <p:spPr>
          <a:xfrm>
            <a:off x="1364739" y="8833157"/>
            <a:ext cx="2844000" cy="2083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99"/>
              </a:lnSpc>
            </a:pPr>
            <a:r>
              <a:rPr lang="ru-RU" sz="1400" spc="-73" dirty="0">
                <a:solidFill>
                  <a:srgbClr val="000000"/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Телефон:</a:t>
            </a:r>
            <a:endParaRPr lang="en-US" sz="1400" spc="-73" dirty="0">
              <a:solidFill>
                <a:srgbClr val="000000"/>
              </a:solidFill>
              <a:latin typeface="Myriad Pro" panose="020B0503030403020204" pitchFamily="34" charset="0"/>
              <a:ea typeface="IBM Plex Sans Arabic"/>
              <a:cs typeface="IBM Plex Sans Arabic"/>
              <a:sym typeface="IBM Plex Sans Arabic"/>
            </a:endParaRPr>
          </a:p>
        </p:txBody>
      </p:sp>
      <p:sp>
        <p:nvSpPr>
          <p:cNvPr id="55" name="TextBox 24">
            <a:extLst>
              <a:ext uri="{FF2B5EF4-FFF2-40B4-BE49-F238E27FC236}">
                <a16:creationId xmlns:a16="http://schemas.microsoft.com/office/drawing/2014/main" id="{4F45B538-F641-A89F-D809-5DB64CD9DDD2}"/>
              </a:ext>
            </a:extLst>
          </p:cNvPr>
          <p:cNvSpPr txBox="1"/>
          <p:nvPr/>
        </p:nvSpPr>
        <p:spPr>
          <a:xfrm>
            <a:off x="1364739" y="9032629"/>
            <a:ext cx="3129962" cy="2200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799"/>
              </a:lnSpc>
            </a:pPr>
            <a:r>
              <a:rPr lang="ru-RU" sz="1400" b="1" spc="-82" dirty="0">
                <a:solidFill>
                  <a:srgbClr val="000000"/>
                </a:solidFill>
                <a:latin typeface="Myriad Pro" panose="020B0503030403020204" pitchFamily="34" charset="0"/>
                <a:ea typeface="IBM Plex Sans Arabic Bold"/>
                <a:cs typeface="IBM Plex Sans Arabic Bold"/>
                <a:sym typeface="IBM Plex Sans Arabic Bold"/>
              </a:rPr>
              <a:t>+996 </a:t>
            </a:r>
            <a:r>
              <a:rPr lang="en-US" sz="1400" b="1" spc="-82" dirty="0">
                <a:solidFill>
                  <a:srgbClr val="000000"/>
                </a:solidFill>
                <a:latin typeface="Myriad Pro" panose="020B0503030403020204" pitchFamily="34" charset="0"/>
                <a:ea typeface="IBM Plex Sans Arabic Bold"/>
                <a:cs typeface="IBM Plex Sans Arabic Bold"/>
                <a:sym typeface="IBM Plex Sans Arabic Bold"/>
              </a:rPr>
              <a:t>XXX </a:t>
            </a:r>
            <a:r>
              <a:rPr lang="en-US" sz="1400" b="1" spc="-82" dirty="0" err="1">
                <a:solidFill>
                  <a:srgbClr val="000000"/>
                </a:solidFill>
                <a:latin typeface="Myriad Pro" panose="020B0503030403020204" pitchFamily="34" charset="0"/>
                <a:ea typeface="IBM Plex Sans Arabic Bold"/>
                <a:cs typeface="IBM Plex Sans Arabic Bold"/>
                <a:sym typeface="IBM Plex Sans Arabic Bold"/>
              </a:rPr>
              <a:t>XXX</a:t>
            </a:r>
            <a:r>
              <a:rPr lang="en-US" sz="1400" b="1" spc="-82" dirty="0">
                <a:solidFill>
                  <a:srgbClr val="000000"/>
                </a:solidFill>
                <a:latin typeface="Myriad Pro" panose="020B0503030403020204" pitchFamily="34" charset="0"/>
                <a:ea typeface="IBM Plex Sans Arabic Bold"/>
                <a:cs typeface="IBM Plex Sans Arabic Bold"/>
                <a:sym typeface="IBM Plex Sans Arabic Bold"/>
              </a:rPr>
              <a:t> </a:t>
            </a:r>
            <a:r>
              <a:rPr lang="en-US" sz="1400" b="1" spc="-82" dirty="0" err="1">
                <a:solidFill>
                  <a:srgbClr val="000000"/>
                </a:solidFill>
                <a:latin typeface="Myriad Pro" panose="020B0503030403020204" pitchFamily="34" charset="0"/>
                <a:ea typeface="IBM Plex Sans Arabic Bold"/>
                <a:cs typeface="IBM Plex Sans Arabic Bold"/>
                <a:sym typeface="IBM Plex Sans Arabic Bold"/>
              </a:rPr>
              <a:t>XXX</a:t>
            </a:r>
            <a:endParaRPr lang="en-US" sz="1400" b="1" spc="-82" dirty="0">
              <a:solidFill>
                <a:srgbClr val="000000"/>
              </a:solidFill>
              <a:latin typeface="Myriad Pro" panose="020B0503030403020204" pitchFamily="34" charset="0"/>
              <a:ea typeface="IBM Plex Sans Arabic Bold"/>
              <a:cs typeface="IBM Plex Sans Arabic Bold"/>
              <a:sym typeface="IBM Plex Sans Arabic Bold"/>
            </a:endParaRPr>
          </a:p>
        </p:txBody>
      </p:sp>
      <p:sp>
        <p:nvSpPr>
          <p:cNvPr id="56" name="TextBox 22">
            <a:extLst>
              <a:ext uri="{FF2B5EF4-FFF2-40B4-BE49-F238E27FC236}">
                <a16:creationId xmlns:a16="http://schemas.microsoft.com/office/drawing/2014/main" id="{2723F6C4-6A86-0C5A-4180-268D9AE0E87B}"/>
              </a:ext>
            </a:extLst>
          </p:cNvPr>
          <p:cNvSpPr txBox="1"/>
          <p:nvPr/>
        </p:nvSpPr>
        <p:spPr>
          <a:xfrm>
            <a:off x="1354326" y="9725139"/>
            <a:ext cx="6047999" cy="3999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599"/>
              </a:lnSpc>
            </a:pPr>
            <a:r>
              <a:rPr lang="ru-RU" sz="1200" spc="-73" dirty="0">
                <a:solidFill>
                  <a:srgbClr val="000000"/>
                </a:solidFill>
                <a:latin typeface="Myriad Pro Light" panose="020B0403030403020204" pitchFamily="34" charset="0"/>
                <a:ea typeface="IBM Plex Sans Arabic"/>
                <a:cs typeface="IBM Plex Sans Arabic"/>
                <a:sym typeface="IBM Plex Sans Arabic"/>
              </a:rPr>
              <a:t>Настоящее предложение не является публичной офертой и подготовлено на основании текущих переговоров. Финальные условия могут быть согласованы в рамках экспортного контракта.</a:t>
            </a:r>
            <a:endParaRPr lang="en-US" sz="1200" spc="-73" dirty="0">
              <a:solidFill>
                <a:srgbClr val="000000"/>
              </a:solidFill>
              <a:latin typeface="Myriad Pro Light" panose="020B0403030403020204" pitchFamily="34" charset="0"/>
              <a:ea typeface="IBM Plex Sans Arabic"/>
              <a:cs typeface="IBM Plex Sans Arabic"/>
              <a:sym typeface="IBM Plex Sans Arabic"/>
            </a:endParaRPr>
          </a:p>
        </p:txBody>
      </p:sp>
      <p:sp>
        <p:nvSpPr>
          <p:cNvPr id="11" name="AutoShape 2">
            <a:extLst>
              <a:ext uri="{FF2B5EF4-FFF2-40B4-BE49-F238E27FC236}">
                <a16:creationId xmlns:a16="http://schemas.microsoft.com/office/drawing/2014/main" id="{F80AAD2E-D265-4FF7-3FA9-6DB34AE2223D}"/>
              </a:ext>
            </a:extLst>
          </p:cNvPr>
          <p:cNvSpPr/>
          <p:nvPr/>
        </p:nvSpPr>
        <p:spPr>
          <a:xfrm flipH="1">
            <a:off x="1321444" y="3553626"/>
            <a:ext cx="932806" cy="1"/>
          </a:xfrm>
          <a:prstGeom prst="line">
            <a:avLst/>
          </a:prstGeom>
          <a:ln w="57150" cap="flat">
            <a:solidFill>
              <a:schemeClr val="accent6">
                <a:lumMod val="75000"/>
              </a:schemeClr>
            </a:solidFill>
            <a:prstDash val="solid"/>
            <a:headEnd type="none" w="sm" len="sm"/>
            <a:tailEnd type="none" w="sm" len="sm"/>
          </a:ln>
        </p:spPr>
      </p:sp>
      <p:pic>
        <p:nvPicPr>
          <p:cNvPr id="13" name="Рисунок 12" descr="Диаграмма Венна со сплошной заливкой">
            <a:extLst>
              <a:ext uri="{FF2B5EF4-FFF2-40B4-BE49-F238E27FC236}">
                <a16:creationId xmlns:a16="http://schemas.microsoft.com/office/drawing/2014/main" id="{2D567E3A-8118-E044-6E39-2294D7154E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9140" y="4320041"/>
            <a:ext cx="566942" cy="566942"/>
          </a:xfrm>
          <a:prstGeom prst="rect">
            <a:avLst/>
          </a:prstGeom>
        </p:spPr>
      </p:pic>
      <p:sp>
        <p:nvSpPr>
          <p:cNvPr id="14" name="TextBox 12">
            <a:extLst>
              <a:ext uri="{FF2B5EF4-FFF2-40B4-BE49-F238E27FC236}">
                <a16:creationId xmlns:a16="http://schemas.microsoft.com/office/drawing/2014/main" id="{72D9C6CF-688C-1EB0-3308-FDC5DE34E087}"/>
              </a:ext>
            </a:extLst>
          </p:cNvPr>
          <p:cNvSpPr txBox="1"/>
          <p:nvPr/>
        </p:nvSpPr>
        <p:spPr>
          <a:xfrm>
            <a:off x="1678361" y="4426486"/>
            <a:ext cx="2506248" cy="3995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599"/>
              </a:lnSpc>
            </a:pPr>
            <a:r>
              <a:rPr lang="ru-RU" sz="1200" b="1" spc="-73" dirty="0">
                <a:latin typeface="Myriad Pro Light" panose="020B0403030403020204" pitchFamily="34" charset="0"/>
                <a:ea typeface="IBM Plex Sans Arabic"/>
                <a:cs typeface="IBM Plex Sans Arabic"/>
                <a:sym typeface="IBM Plex Sans Arabic"/>
              </a:rPr>
              <a:t>Образцы предоставляются бесплатно (оплата логистики – по договорённости</a:t>
            </a:r>
          </a:p>
        </p:txBody>
      </p:sp>
      <p:pic>
        <p:nvPicPr>
          <p:cNvPr id="15" name="Рисунок 14" descr="Диаграмма Венна со сплошной заливкой">
            <a:extLst>
              <a:ext uri="{FF2B5EF4-FFF2-40B4-BE49-F238E27FC236}">
                <a16:creationId xmlns:a16="http://schemas.microsoft.com/office/drawing/2014/main" id="{189859EA-A472-F523-7726-6118768527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77486" y="4320041"/>
            <a:ext cx="566942" cy="566942"/>
          </a:xfrm>
          <a:prstGeom prst="rect">
            <a:avLst/>
          </a:prstGeom>
        </p:spPr>
      </p:pic>
      <p:sp>
        <p:nvSpPr>
          <p:cNvPr id="24" name="TextBox 12">
            <a:extLst>
              <a:ext uri="{FF2B5EF4-FFF2-40B4-BE49-F238E27FC236}">
                <a16:creationId xmlns:a16="http://schemas.microsoft.com/office/drawing/2014/main" id="{E4A34FBC-4C7C-D93F-7064-9890F135DBB9}"/>
              </a:ext>
            </a:extLst>
          </p:cNvPr>
          <p:cNvSpPr txBox="1"/>
          <p:nvPr/>
        </p:nvSpPr>
        <p:spPr>
          <a:xfrm>
            <a:off x="4856707" y="4426486"/>
            <a:ext cx="2506248" cy="3995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599"/>
              </a:lnSpc>
            </a:pPr>
            <a:r>
              <a:rPr lang="ru-RU" sz="1200" b="1" spc="-73" dirty="0">
                <a:latin typeface="Myriad Pro Light" panose="020B0403030403020204" pitchFamily="34" charset="0"/>
                <a:ea typeface="IBM Plex Sans Arabic"/>
                <a:cs typeface="IBM Plex Sans Arabic"/>
                <a:sym typeface="IBM Plex Sans Arabic"/>
              </a:rPr>
              <a:t>Упаковка и маркировка возможны на языке заказчика</a:t>
            </a:r>
          </a:p>
        </p:txBody>
      </p:sp>
      <p:pic>
        <p:nvPicPr>
          <p:cNvPr id="25" name="Рисунок 24" descr="Диаграмма Венна со сплошной заливкой">
            <a:extLst>
              <a:ext uri="{FF2B5EF4-FFF2-40B4-BE49-F238E27FC236}">
                <a16:creationId xmlns:a16="http://schemas.microsoft.com/office/drawing/2014/main" id="{413F63D7-4F62-6D55-70E4-EF4DA19B33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9140" y="5173940"/>
            <a:ext cx="566942" cy="566942"/>
          </a:xfrm>
          <a:prstGeom prst="rect">
            <a:avLst/>
          </a:prstGeom>
        </p:spPr>
      </p:pic>
      <p:sp>
        <p:nvSpPr>
          <p:cNvPr id="35" name="TextBox 12">
            <a:extLst>
              <a:ext uri="{FF2B5EF4-FFF2-40B4-BE49-F238E27FC236}">
                <a16:creationId xmlns:a16="http://schemas.microsoft.com/office/drawing/2014/main" id="{B14B5744-F514-F9D3-41FE-1302EBF0C899}"/>
              </a:ext>
            </a:extLst>
          </p:cNvPr>
          <p:cNvSpPr txBox="1"/>
          <p:nvPr/>
        </p:nvSpPr>
        <p:spPr>
          <a:xfrm>
            <a:off x="1678361" y="5280385"/>
            <a:ext cx="2506248" cy="3995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599"/>
              </a:lnSpc>
            </a:pPr>
            <a:r>
              <a:rPr lang="ru-RU" sz="1200" b="1" spc="-73" dirty="0">
                <a:latin typeface="Myriad Pro Light" panose="020B0403030403020204" pitchFamily="34" charset="0"/>
                <a:ea typeface="IBM Plex Sans Arabic"/>
                <a:cs typeface="IBM Plex Sans Arabic"/>
                <a:sym typeface="IBM Plex Sans Arabic"/>
              </a:rPr>
              <a:t>При заказе от [X] единиц — скидка / индивидуальные условия</a:t>
            </a:r>
          </a:p>
        </p:txBody>
      </p:sp>
      <p:pic>
        <p:nvPicPr>
          <p:cNvPr id="36" name="Рисунок 35" descr="Диаграмма Венна со сплошной заливкой">
            <a:extLst>
              <a:ext uri="{FF2B5EF4-FFF2-40B4-BE49-F238E27FC236}">
                <a16:creationId xmlns:a16="http://schemas.microsoft.com/office/drawing/2014/main" id="{0ECCE49F-CEF9-84F3-4B77-B4E2A28CAE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77486" y="5173940"/>
            <a:ext cx="566942" cy="566942"/>
          </a:xfrm>
          <a:prstGeom prst="rect">
            <a:avLst/>
          </a:prstGeom>
        </p:spPr>
      </p:pic>
      <p:sp>
        <p:nvSpPr>
          <p:cNvPr id="37" name="TextBox 12">
            <a:extLst>
              <a:ext uri="{FF2B5EF4-FFF2-40B4-BE49-F238E27FC236}">
                <a16:creationId xmlns:a16="http://schemas.microsoft.com/office/drawing/2014/main" id="{128FC68D-C200-6B79-065C-52077EA8A0B5}"/>
              </a:ext>
            </a:extLst>
          </p:cNvPr>
          <p:cNvSpPr txBox="1"/>
          <p:nvPr/>
        </p:nvSpPr>
        <p:spPr>
          <a:xfrm>
            <a:off x="4856706" y="5280385"/>
            <a:ext cx="2599125" cy="60478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599"/>
              </a:lnSpc>
            </a:pPr>
            <a:r>
              <a:rPr lang="ru-RU" sz="1200" b="1" spc="-73" dirty="0">
                <a:latin typeface="Myriad Pro Light" panose="020B0403030403020204" pitchFamily="34" charset="0"/>
                <a:ea typeface="IBM Plex Sans Arabic"/>
                <a:cs typeface="IBM Plex Sans Arabic"/>
                <a:sym typeface="IBM Plex Sans Arabic"/>
              </a:rPr>
              <a:t>Продукция сопровождается необходимыми сертификатами (по запросу: CO, ISO, анализы)</a:t>
            </a:r>
          </a:p>
        </p:txBody>
      </p:sp>
    </p:spTree>
    <p:extLst>
      <p:ext uri="{BB962C8B-B14F-4D97-AF65-F5344CB8AC3E}">
        <p14:creationId xmlns:p14="http://schemas.microsoft.com/office/powerpoint/2010/main" val="40529292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351</Words>
  <Application>Microsoft Office PowerPoint</Application>
  <PresentationFormat>Произвольный</PresentationFormat>
  <Paragraphs>55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Myriad Pro</vt:lpstr>
      <vt:lpstr>Myriad Pro Light</vt:lpstr>
      <vt:lpstr>Arial</vt:lpstr>
      <vt:lpstr>Calibri</vt:lpstr>
      <vt:lpstr>Office Theme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Black and Grey Minimalist Gym Project Proposal</dc:title>
  <dc:creator>Кутман Усенов</dc:creator>
  <cp:lastModifiedBy>Кутман Усенов</cp:lastModifiedBy>
  <cp:revision>3</cp:revision>
  <dcterms:created xsi:type="dcterms:W3CDTF">2006-08-16T00:00:00Z</dcterms:created>
  <dcterms:modified xsi:type="dcterms:W3CDTF">2025-09-23T23:08:41Z</dcterms:modified>
  <dc:identifier>DAGy7DBBrj4</dc:identifier>
</cp:coreProperties>
</file>