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</p:sldIdLst>
  <p:sldSz cx="7556500" cy="10693400"/>
  <p:notesSz cx="6858000" cy="9144000"/>
  <p:embeddedFontLst>
    <p:embeddedFont>
      <p:font typeface="Myriad Pro" panose="020B0503030403020204" pitchFamily="34" charset="0"/>
      <p:regular r:id="rId7"/>
      <p:bold r:id="rId8"/>
      <p:italic r:id="rId9"/>
      <p:boldItalic r:id="rId10"/>
    </p:embeddedFont>
    <p:embeddedFont>
      <p:font typeface="Myriad Pro Light" panose="020B0403030403020204" pitchFamily="34" charset="0"/>
      <p:regular r:id="rId11"/>
      <p:bold r:id="rId12"/>
      <p:boldItalic r:id="rId13"/>
    </p:embeddedFont>
    <p:embeddedFont>
      <p:font typeface="Open Sauc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89E"/>
    <a:srgbClr val="1B8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71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9B563C8-25D6-7956-ECA9-26A209F1C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425450" y="469900"/>
            <a:ext cx="2103200" cy="926352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CA68D8B6-CCE4-AEDA-E9EB-926AD3630422}"/>
              </a:ext>
            </a:extLst>
          </p:cNvPr>
          <p:cNvSpPr txBox="1"/>
          <p:nvPr/>
        </p:nvSpPr>
        <p:spPr>
          <a:xfrm>
            <a:off x="518457" y="4093988"/>
            <a:ext cx="6048000" cy="1013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6000" spc="-377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IBM Plex Sans Arabic Light"/>
                <a:cs typeface="IBM Plex Sans Arabic Light"/>
                <a:sym typeface="IBM Plex Sans Arabic Light"/>
              </a:rPr>
              <a:t>предложение</a:t>
            </a:r>
            <a:endParaRPr lang="en-US" sz="8199" spc="-377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  <a:ea typeface="IBM Plex Sans Arabic Light"/>
              <a:cs typeface="IBM Plex Sans Arabic Light"/>
              <a:sym typeface="IBM Plex Sans Arabic Light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2F17DF1B-CA45-98B1-256E-79630EE2B4F8}"/>
              </a:ext>
            </a:extLst>
          </p:cNvPr>
          <p:cNvSpPr txBox="1"/>
          <p:nvPr/>
        </p:nvSpPr>
        <p:spPr>
          <a:xfrm>
            <a:off x="518457" y="3441700"/>
            <a:ext cx="6984650" cy="1010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6600" b="1" spc="-377" dirty="0">
                <a:solidFill>
                  <a:srgbClr val="03989E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Коммерческое</a:t>
            </a:r>
            <a:endParaRPr lang="en-US" sz="6600" b="1" spc="-377" dirty="0">
              <a:solidFill>
                <a:srgbClr val="03989E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09BB18-646A-331C-29D2-C5A414B635C3}"/>
              </a:ext>
            </a:extLst>
          </p:cNvPr>
          <p:cNvSpPr txBox="1"/>
          <p:nvPr/>
        </p:nvSpPr>
        <p:spPr>
          <a:xfrm>
            <a:off x="518457" y="9152877"/>
            <a:ext cx="5384450" cy="413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599" spc="-73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[ООО «Пример Экспорт»]</a:t>
            </a:r>
          </a:p>
          <a:p>
            <a:pPr algn="l">
              <a:lnSpc>
                <a:spcPts val="1599"/>
              </a:lnSpc>
            </a:pPr>
            <a:r>
              <a:rPr lang="ru-RU" sz="1599" spc="-73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Сайт:  </a:t>
            </a:r>
            <a:r>
              <a:rPr lang="en-US" sz="1599" spc="-73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www.yourcompany.kg</a:t>
            </a:r>
            <a:endParaRPr lang="ru-RU" sz="1599" spc="-73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B231F0F-823A-2D9E-0147-9216A6D8B08E}"/>
              </a:ext>
            </a:extLst>
          </p:cNvPr>
          <p:cNvSpPr txBox="1"/>
          <p:nvPr/>
        </p:nvSpPr>
        <p:spPr>
          <a:xfrm>
            <a:off x="518457" y="5113559"/>
            <a:ext cx="2269193" cy="268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2800" spc="-82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имиджевое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0AF18B-7C4A-029C-B34B-59958CE4591B}"/>
              </a:ext>
            </a:extLst>
          </p:cNvPr>
          <p:cNvSpPr/>
          <p:nvPr/>
        </p:nvSpPr>
        <p:spPr>
          <a:xfrm>
            <a:off x="4024752" y="4203700"/>
            <a:ext cx="7124398" cy="7137616"/>
          </a:xfrm>
          <a:custGeom>
            <a:avLst/>
            <a:gdLst/>
            <a:ahLst/>
            <a:cxnLst/>
            <a:rect l="l" t="t" r="r" b="b"/>
            <a:pathLst>
              <a:path w="7124398" h="7137616">
                <a:moveTo>
                  <a:pt x="0" y="0"/>
                </a:moveTo>
                <a:lnTo>
                  <a:pt x="7124398" y="0"/>
                </a:lnTo>
                <a:lnTo>
                  <a:pt x="7124398" y="7137616"/>
                </a:lnTo>
                <a:lnTo>
                  <a:pt x="0" y="7137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одежда, домашнее растение, цветочный горш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3916D3E-6DF9-9200-A9C3-5A28D7E33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b="20116"/>
          <a:stretch>
            <a:fillRect/>
          </a:stretch>
        </p:blipFill>
        <p:spPr>
          <a:xfrm>
            <a:off x="542807" y="3531081"/>
            <a:ext cx="6721375" cy="3753361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46308" y="9880950"/>
            <a:ext cx="6467385" cy="0"/>
          </a:xfrm>
          <a:prstGeom prst="line">
            <a:avLst/>
          </a:prstGeom>
          <a:ln w="19050" cap="flat">
            <a:solidFill>
              <a:srgbClr val="D1D1D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546308" y="10054195"/>
            <a:ext cx="2853198" cy="19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5"/>
              </a:lnSpc>
            </a:pPr>
            <a:r>
              <a:rPr lang="en-US" sz="1200" spc="-73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www.yourcompany.kg</a:t>
            </a:r>
            <a:endParaRPr lang="en-US" sz="1196" spc="-21" dirty="0">
              <a:solidFill>
                <a:schemeClr val="tx1">
                  <a:lumMod val="95000"/>
                  <a:lumOff val="5000"/>
                </a:schemeClr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84830" y="7501232"/>
            <a:ext cx="6622420" cy="1752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4"/>
              </a:lnSpc>
            </a:pPr>
            <a:r>
              <a:rPr lang="ru-RU" sz="1677" b="1" spc="-30" dirty="0">
                <a:solidFill>
                  <a:srgbClr val="03989E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Год основания: </a:t>
            </a:r>
            <a:r>
              <a:rPr lang="ru-RU" sz="1677" spc="-30" dirty="0">
                <a:latin typeface="Myriad Pro Light" panose="020B0403030403020204" pitchFamily="34" charset="0"/>
                <a:ea typeface="Open Sauce Semi-Bold"/>
                <a:cs typeface="Open Sauce Semi-Bold"/>
                <a:sym typeface="Open Sauce Semi-Bold"/>
              </a:rPr>
              <a:t>2015</a:t>
            </a:r>
          </a:p>
          <a:p>
            <a:pPr>
              <a:lnSpc>
                <a:spcPts val="2264"/>
              </a:lnSpc>
            </a:pPr>
            <a:r>
              <a:rPr lang="ru-RU" sz="1677" b="1" spc="-30" dirty="0">
                <a:solidFill>
                  <a:srgbClr val="03989E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Основатели: </a:t>
            </a:r>
            <a:r>
              <a:rPr lang="ru-RU" sz="1677" spc="-30" dirty="0">
                <a:latin typeface="Myriad Pro Light" panose="020B0403030403020204" pitchFamily="34" charset="0"/>
                <a:ea typeface="Open Sauce Semi-Bold"/>
                <a:cs typeface="Open Sauce Semi-Bold"/>
                <a:sym typeface="Open Sauce Semi-Bold"/>
              </a:rPr>
              <a:t>команда с международным опытом</a:t>
            </a:r>
          </a:p>
          <a:p>
            <a:pPr>
              <a:lnSpc>
                <a:spcPts val="2264"/>
              </a:lnSpc>
            </a:pPr>
            <a:r>
              <a:rPr lang="ru-RU" sz="1677" b="1" spc="-30" dirty="0">
                <a:solidFill>
                  <a:srgbClr val="03989E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Миссия: </a:t>
            </a:r>
            <a:r>
              <a:rPr lang="ru-RU" sz="1677" spc="-30" dirty="0">
                <a:latin typeface="Myriad Pro Light" panose="020B0403030403020204" pitchFamily="34" charset="0"/>
                <a:ea typeface="Open Sauce Semi-Bold"/>
                <a:cs typeface="Open Sauce Semi-Bold"/>
                <a:sym typeface="Open Sauce Semi-Bold"/>
              </a:rPr>
              <a:t>способствовать устойчивому экспорту кыргызской продукции</a:t>
            </a:r>
          </a:p>
          <a:p>
            <a:pPr>
              <a:lnSpc>
                <a:spcPts val="2264"/>
              </a:lnSpc>
            </a:pPr>
            <a:r>
              <a:rPr lang="ru-RU" sz="1677" b="1" spc="-30" dirty="0">
                <a:solidFill>
                  <a:srgbClr val="03989E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Продукция: </a:t>
            </a:r>
            <a:r>
              <a:rPr lang="ru-RU" sz="1677" spc="-30" dirty="0">
                <a:latin typeface="Myriad Pro Light" panose="020B0403030403020204" pitchFamily="34" charset="0"/>
                <a:ea typeface="Open Sauce Semi-Bold"/>
                <a:cs typeface="Open Sauce Semi-Bold"/>
                <a:sym typeface="Open Sauce Semi-Bold"/>
              </a:rPr>
              <a:t>[указать сегмент: пищевая, швейная, ИТ и т.д.]</a:t>
            </a:r>
          </a:p>
          <a:p>
            <a:pPr>
              <a:lnSpc>
                <a:spcPts val="2264"/>
              </a:lnSpc>
            </a:pPr>
            <a:r>
              <a:rPr lang="ru-RU" sz="1677" b="1" spc="-30" dirty="0">
                <a:solidFill>
                  <a:srgbClr val="03989E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Команда: </a:t>
            </a:r>
            <a:r>
              <a:rPr lang="ru-RU" sz="1677" spc="-30" dirty="0">
                <a:latin typeface="Myriad Pro Light" panose="020B0403030403020204" pitchFamily="34" charset="0"/>
                <a:ea typeface="Open Sauce Semi-Bold"/>
                <a:cs typeface="Open Sauce Semi-Bold"/>
                <a:sym typeface="Open Sauce Semi-Bold"/>
              </a:rPr>
              <a:t>более 50 специалистов</a:t>
            </a:r>
          </a:p>
          <a:p>
            <a:pPr>
              <a:lnSpc>
                <a:spcPts val="2264"/>
              </a:lnSpc>
            </a:pPr>
            <a:r>
              <a:rPr lang="ru-RU" sz="1677" b="1" spc="-30" dirty="0">
                <a:solidFill>
                  <a:srgbClr val="03989E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Клиенты: </a:t>
            </a:r>
            <a:r>
              <a:rPr lang="ru-RU" sz="1677" spc="-30" dirty="0">
                <a:latin typeface="Myriad Pro Light" panose="020B0403030403020204" pitchFamily="34" charset="0"/>
                <a:ea typeface="Open Sauce Semi-Bold"/>
                <a:cs typeface="Open Sauce Semi-Bold"/>
                <a:sym typeface="Open Sauce Semi-Bold"/>
              </a:rPr>
              <a:t>в 12+ странах, включая Германию, ОАЭ, Казахстан, Литву</a:t>
            </a:r>
          </a:p>
        </p:txBody>
      </p:sp>
      <p:pic>
        <p:nvPicPr>
          <p:cNvPr id="28" name="Рисунок 27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C543B74-1421-F4A4-FF17-E01689C6C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425450" y="469900"/>
            <a:ext cx="2103200" cy="926352"/>
          </a:xfrm>
          <a:prstGeom prst="rect">
            <a:avLst/>
          </a:prstGeom>
        </p:spPr>
      </p:pic>
      <p:sp>
        <p:nvSpPr>
          <p:cNvPr id="29" name="TextBox 14">
            <a:extLst>
              <a:ext uri="{FF2B5EF4-FFF2-40B4-BE49-F238E27FC236}">
                <a16:creationId xmlns:a16="http://schemas.microsoft.com/office/drawing/2014/main" id="{DB73D304-DCF6-9F2D-17B4-CD64D452DEB3}"/>
              </a:ext>
            </a:extLst>
          </p:cNvPr>
          <p:cNvSpPr txBox="1"/>
          <p:nvPr/>
        </p:nvSpPr>
        <p:spPr>
          <a:xfrm>
            <a:off x="542807" y="1532929"/>
            <a:ext cx="6048000" cy="933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ru-RU" sz="7200" b="1" spc="-331" dirty="0">
                <a:solidFill>
                  <a:srgbClr val="03989E"/>
                </a:solidFill>
                <a:latin typeface="Myriad Pro" panose="020B0503030403020204" pitchFamily="34" charset="0"/>
                <a:ea typeface="Aileron Heavy"/>
                <a:cs typeface="Aileron Heavy"/>
                <a:sym typeface="Aileron Heavy"/>
              </a:rPr>
              <a:t>О компании</a:t>
            </a:r>
            <a:endParaRPr lang="en-US" sz="7200" b="1" spc="-331" dirty="0">
              <a:solidFill>
                <a:srgbClr val="03989E"/>
              </a:solidFill>
              <a:latin typeface="Myriad Pro" panose="020B0503030403020204" pitchFamily="34" charset="0"/>
              <a:ea typeface="Aileron Heavy"/>
              <a:cs typeface="Aileron Heavy"/>
              <a:sym typeface="Aileron Heavy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8EFC672D-351F-8D2F-1989-30C49C71F5E6}"/>
              </a:ext>
            </a:extLst>
          </p:cNvPr>
          <p:cNvSpPr txBox="1"/>
          <p:nvPr/>
        </p:nvSpPr>
        <p:spPr>
          <a:xfrm>
            <a:off x="542807" y="2948355"/>
            <a:ext cx="5689250" cy="541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sz="1400" spc="-3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это надёжный и профессиональный экспортёр с устойчивой деловой репутацией, фокусом на долгосрочном партнёрстве и ответственном ведении бизнеса.</a:t>
            </a:r>
            <a:endParaRPr lang="en-US" sz="1400" spc="-31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F814A105-10E6-134D-9F60-B3C4D03A799D}"/>
              </a:ext>
            </a:extLst>
          </p:cNvPr>
          <p:cNvSpPr txBox="1"/>
          <p:nvPr/>
        </p:nvSpPr>
        <p:spPr>
          <a:xfrm>
            <a:off x="542807" y="2655481"/>
            <a:ext cx="2844000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799" b="1" spc="-82" dirty="0">
                <a:solidFill>
                  <a:srgbClr val="03989E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[Пример Экспорт]  </a:t>
            </a:r>
            <a:endParaRPr lang="en-US" sz="1799" b="1" spc="-82" dirty="0">
              <a:solidFill>
                <a:srgbClr val="03989E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550F025-E2D8-3F2A-438D-50D3B7BDE7DB}"/>
              </a:ext>
            </a:extLst>
          </p:cNvPr>
          <p:cNvSpPr/>
          <p:nvPr/>
        </p:nvSpPr>
        <p:spPr>
          <a:xfrm>
            <a:off x="5683250" y="2113864"/>
            <a:ext cx="7124398" cy="7137616"/>
          </a:xfrm>
          <a:custGeom>
            <a:avLst/>
            <a:gdLst/>
            <a:ahLst/>
            <a:cxnLst/>
            <a:rect l="l" t="t" r="r" b="b"/>
            <a:pathLst>
              <a:path w="7124398" h="7137616">
                <a:moveTo>
                  <a:pt x="0" y="0"/>
                </a:moveTo>
                <a:lnTo>
                  <a:pt x="7124398" y="0"/>
                </a:lnTo>
                <a:lnTo>
                  <a:pt x="7124398" y="7137616"/>
                </a:lnTo>
                <a:lnTo>
                  <a:pt x="0" y="7137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3237DD3D-0218-A09C-2092-7D998B2C3951}"/>
              </a:ext>
            </a:extLst>
          </p:cNvPr>
          <p:cNvSpPr/>
          <p:nvPr/>
        </p:nvSpPr>
        <p:spPr>
          <a:xfrm>
            <a:off x="-336550" y="4104544"/>
            <a:ext cx="2438400" cy="689870"/>
          </a:xfrm>
          <a:prstGeom prst="roundRect">
            <a:avLst>
              <a:gd name="adj" fmla="val 2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1E39E5A-7254-19C2-6C16-74F868719146}"/>
              </a:ext>
            </a:extLst>
          </p:cNvPr>
          <p:cNvSpPr/>
          <p:nvPr/>
        </p:nvSpPr>
        <p:spPr>
          <a:xfrm>
            <a:off x="-336550" y="5035371"/>
            <a:ext cx="2438400" cy="689870"/>
          </a:xfrm>
          <a:prstGeom prst="roundRect">
            <a:avLst>
              <a:gd name="adj" fmla="val 2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A83B5503-69B5-E86E-A4B7-B1B7539D06A0}"/>
              </a:ext>
            </a:extLst>
          </p:cNvPr>
          <p:cNvSpPr/>
          <p:nvPr/>
        </p:nvSpPr>
        <p:spPr>
          <a:xfrm>
            <a:off x="-336550" y="3191618"/>
            <a:ext cx="2438400" cy="689870"/>
          </a:xfrm>
          <a:prstGeom prst="roundRect">
            <a:avLst>
              <a:gd name="adj" fmla="val 2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/>
          <p:nvPr/>
        </p:nvSpPr>
        <p:spPr>
          <a:xfrm>
            <a:off x="546308" y="9880950"/>
            <a:ext cx="6467385" cy="0"/>
          </a:xfrm>
          <a:prstGeom prst="line">
            <a:avLst/>
          </a:prstGeom>
          <a:ln w="19050" cap="flat">
            <a:solidFill>
              <a:srgbClr val="D1D1D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546308" y="1697087"/>
            <a:ext cx="6467385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1"/>
              </a:lnSpc>
            </a:pPr>
            <a:r>
              <a:rPr lang="ru-RU" sz="5044" b="1" dirty="0">
                <a:solidFill>
                  <a:srgbClr val="FFFFFF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Международное</a:t>
            </a:r>
            <a:endParaRPr lang="en-US" sz="5044" b="1" dirty="0">
              <a:solidFill>
                <a:srgbClr val="FFFFFF"/>
              </a:solidFill>
              <a:latin typeface="Myriad Pro" panose="020B05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C88DCBEB-B1B0-0C2C-9B97-D7855ED6E063}"/>
              </a:ext>
            </a:extLst>
          </p:cNvPr>
          <p:cNvSpPr txBox="1"/>
          <p:nvPr/>
        </p:nvSpPr>
        <p:spPr>
          <a:xfrm>
            <a:off x="546308" y="10054195"/>
            <a:ext cx="2853198" cy="19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5"/>
              </a:lnSpc>
            </a:pPr>
            <a:r>
              <a:rPr lang="en-US" sz="1200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www.yourcompany.kg</a:t>
            </a:r>
            <a:endParaRPr lang="en-US" sz="1196" spc="-21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8DA4378-61FD-7C3F-0C94-411E79707E56}"/>
              </a:ext>
            </a:extLst>
          </p:cNvPr>
          <p:cNvSpPr txBox="1"/>
          <p:nvPr/>
        </p:nvSpPr>
        <p:spPr>
          <a:xfrm>
            <a:off x="544557" y="2075395"/>
            <a:ext cx="6467385" cy="67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1"/>
              </a:lnSpc>
            </a:pPr>
            <a:r>
              <a:rPr lang="ru-RU" sz="3200" dirty="0">
                <a:solidFill>
                  <a:srgbClr val="FFFFFF"/>
                </a:solidFill>
                <a:latin typeface="Myriad Pro Light" panose="020B0403030403020204" pitchFamily="34" charset="0"/>
                <a:ea typeface="Open Sauce Semi-Bold"/>
                <a:cs typeface="Open Sauce Semi-Bold"/>
                <a:sym typeface="Open Sauce Semi-Bold"/>
              </a:rPr>
              <a:t>признание и репутация</a:t>
            </a:r>
            <a:endParaRPr lang="en-US" sz="3200" dirty="0">
              <a:solidFill>
                <a:srgbClr val="FFFFFF"/>
              </a:solidFill>
              <a:latin typeface="Myriad Pro Light" panose="020B04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B3FEB98B-091B-F517-AD49-23EABD26266D}"/>
              </a:ext>
            </a:extLst>
          </p:cNvPr>
          <p:cNvSpPr txBox="1"/>
          <p:nvPr/>
        </p:nvSpPr>
        <p:spPr>
          <a:xfrm>
            <a:off x="544557" y="8140144"/>
            <a:ext cx="6467385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1400" b="1" dirty="0">
                <a:solidFill>
                  <a:srgbClr val="FFFFFF"/>
                </a:solidFill>
                <a:latin typeface="Myriad Pro Light" panose="020B0403030403020204" pitchFamily="34" charset="0"/>
                <a:ea typeface="Open Sauce Semi-Bold"/>
                <a:cs typeface="Open Sauce Semi-Bold"/>
                <a:sym typeface="Open Sauce Semi-Bold"/>
              </a:rPr>
              <a:t>Мы не просто продаём продукт. </a:t>
            </a:r>
            <a:r>
              <a:rPr lang="ru-RU" sz="1400" dirty="0">
                <a:solidFill>
                  <a:srgbClr val="FFFFFF"/>
                </a:solidFill>
                <a:latin typeface="Myriad Pro Light" panose="020B0403030403020204" pitchFamily="34" charset="0"/>
                <a:ea typeface="Open Sauce Semi-Bold"/>
                <a:cs typeface="Open Sauce Semi-Bold"/>
                <a:sym typeface="Open Sauce Semi-Bold"/>
              </a:rPr>
              <a:t>Мы предлагаем устойчивое партнёрство, прозрачность и культурную совместимость.</a:t>
            </a:r>
            <a:endParaRPr lang="en-US" sz="1400" dirty="0">
              <a:solidFill>
                <a:srgbClr val="FFFFFF"/>
              </a:solidFill>
              <a:latin typeface="Myriad Pro Light" panose="020B04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E5542CFF-AFC9-0F3C-CA14-C8DE89062BE9}"/>
              </a:ext>
            </a:extLst>
          </p:cNvPr>
          <p:cNvSpPr txBox="1"/>
          <p:nvPr/>
        </p:nvSpPr>
        <p:spPr>
          <a:xfrm>
            <a:off x="2330450" y="3438874"/>
            <a:ext cx="4294146" cy="160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0"/>
              </a:lnSpc>
            </a:pP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Сертификация </a:t>
            </a:r>
            <a:r>
              <a:rPr lang="en-US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ISO 22000, Organic EU, Halal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5A493D29-2DF3-69B3-A6A2-EAE2B921A9A8}"/>
              </a:ext>
            </a:extLst>
          </p:cNvPr>
          <p:cNvSpPr txBox="1"/>
          <p:nvPr/>
        </p:nvSpPr>
        <p:spPr>
          <a:xfrm>
            <a:off x="296623" y="3280892"/>
            <a:ext cx="310288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Качество</a:t>
            </a:r>
          </a:p>
          <a:p>
            <a:pPr algn="l">
              <a:spcBef>
                <a:spcPct val="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продукции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12E55118-4E7A-E2F5-94EC-97A336DD3F86}"/>
              </a:ext>
            </a:extLst>
          </p:cNvPr>
          <p:cNvSpPr txBox="1"/>
          <p:nvPr/>
        </p:nvSpPr>
        <p:spPr>
          <a:xfrm>
            <a:off x="2330450" y="4369361"/>
            <a:ext cx="4294146" cy="160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0"/>
              </a:lnSpc>
            </a:pP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Поставки в ЕС, СНГ, Ближний Восток</a:t>
            </a:r>
            <a:endParaRPr lang="en-US" sz="1600" dirty="0">
              <a:solidFill>
                <a:srgbClr val="FFFFFF"/>
              </a:solidFill>
              <a:latin typeface="Myriad Pro" panose="020B0503030403020204" pitchFamily="3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9202AFC0-931D-6E43-6539-DE32B2F549A0}"/>
              </a:ext>
            </a:extLst>
          </p:cNvPr>
          <p:cNvSpPr txBox="1"/>
          <p:nvPr/>
        </p:nvSpPr>
        <p:spPr>
          <a:xfrm>
            <a:off x="296623" y="4193379"/>
            <a:ext cx="18814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География</a:t>
            </a:r>
          </a:p>
          <a:p>
            <a:pPr algn="l">
              <a:spcBef>
                <a:spcPct val="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экспортов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450F8E13-7CD3-8E1A-E6B1-998C0C0457C6}"/>
              </a:ext>
            </a:extLst>
          </p:cNvPr>
          <p:cNvSpPr txBox="1"/>
          <p:nvPr/>
        </p:nvSpPr>
        <p:spPr>
          <a:xfrm>
            <a:off x="2330450" y="5299846"/>
            <a:ext cx="4294146" cy="160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0"/>
              </a:lnSpc>
            </a:pPr>
            <a:r>
              <a:rPr lang="en-US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Anuga, </a:t>
            </a:r>
            <a:r>
              <a:rPr lang="en-US" sz="1600" dirty="0" err="1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Biofach</a:t>
            </a:r>
            <a:r>
              <a:rPr lang="en-US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, MITT, </a:t>
            </a:r>
            <a:r>
              <a:rPr lang="en-US" sz="1600" dirty="0" err="1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Apimondia</a:t>
            </a:r>
            <a:endParaRPr lang="en-US" sz="1600" dirty="0">
              <a:solidFill>
                <a:srgbClr val="FFFFFF"/>
              </a:solidFill>
              <a:latin typeface="Myriad Pro" panose="020B0503030403020204" pitchFamily="3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11C5C27E-6528-D9F7-7F16-4829B836C263}"/>
              </a:ext>
            </a:extLst>
          </p:cNvPr>
          <p:cNvSpPr txBox="1"/>
          <p:nvPr/>
        </p:nvSpPr>
        <p:spPr>
          <a:xfrm>
            <a:off x="296623" y="5112525"/>
            <a:ext cx="18814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Участие в выставках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2CDC3F2-BD99-1809-EE95-915C4DFBBC18}"/>
              </a:ext>
            </a:extLst>
          </p:cNvPr>
          <p:cNvSpPr/>
          <p:nvPr/>
        </p:nvSpPr>
        <p:spPr>
          <a:xfrm>
            <a:off x="-336550" y="6020761"/>
            <a:ext cx="2438400" cy="689870"/>
          </a:xfrm>
          <a:prstGeom prst="roundRect">
            <a:avLst>
              <a:gd name="adj" fmla="val 2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11B4EA03-234A-891B-542D-6701CE9B0267}"/>
              </a:ext>
            </a:extLst>
          </p:cNvPr>
          <p:cNvSpPr txBox="1"/>
          <p:nvPr/>
        </p:nvSpPr>
        <p:spPr>
          <a:xfrm>
            <a:off x="2330450" y="6285236"/>
            <a:ext cx="5226050" cy="160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0"/>
              </a:lnSpc>
            </a:pPr>
            <a:r>
              <a:rPr lang="en-US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ITC </a:t>
            </a:r>
            <a:r>
              <a:rPr lang="en-US" sz="1600" dirty="0" err="1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SheTrades</a:t>
            </a:r>
            <a:r>
              <a:rPr lang="en-US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, EBRD Advice for SMEs, Ready4Trade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392C5A6A-F441-7D6A-9897-BDF7967AD2EA}"/>
              </a:ext>
            </a:extLst>
          </p:cNvPr>
          <p:cNvSpPr txBox="1"/>
          <p:nvPr/>
        </p:nvSpPr>
        <p:spPr>
          <a:xfrm>
            <a:off x="296623" y="6097915"/>
            <a:ext cx="18814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Участие в программах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3795811-2360-BE87-2CDF-34CEA53DC5B2}"/>
              </a:ext>
            </a:extLst>
          </p:cNvPr>
          <p:cNvSpPr/>
          <p:nvPr/>
        </p:nvSpPr>
        <p:spPr>
          <a:xfrm>
            <a:off x="-336550" y="6980988"/>
            <a:ext cx="2438400" cy="689870"/>
          </a:xfrm>
          <a:prstGeom prst="roundRect">
            <a:avLst>
              <a:gd name="adj" fmla="val 2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26507846-1FAA-5458-0C42-530D26E1D253}"/>
              </a:ext>
            </a:extLst>
          </p:cNvPr>
          <p:cNvSpPr txBox="1"/>
          <p:nvPr/>
        </p:nvSpPr>
        <p:spPr>
          <a:xfrm>
            <a:off x="2330450" y="7245463"/>
            <a:ext cx="5226050" cy="301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0"/>
              </a:lnSpc>
            </a:pP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Упоминания в Forbes Central Asia, журнале</a:t>
            </a:r>
          </a:p>
          <a:p>
            <a:pPr algn="l">
              <a:lnSpc>
                <a:spcPts val="1140"/>
              </a:lnSpc>
            </a:pP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«Экспорт Кыргызстана»</a:t>
            </a:r>
            <a:endParaRPr lang="en-US" sz="1600" dirty="0">
              <a:solidFill>
                <a:srgbClr val="FFFFFF"/>
              </a:solidFill>
              <a:latin typeface="Myriad Pro" panose="020B0503030403020204" pitchFamily="3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3EE10107-758D-BDE9-6222-FA0A1A369680}"/>
              </a:ext>
            </a:extLst>
          </p:cNvPr>
          <p:cNvSpPr txBox="1"/>
          <p:nvPr/>
        </p:nvSpPr>
        <p:spPr>
          <a:xfrm>
            <a:off x="296623" y="7058142"/>
            <a:ext cx="18814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Публикации</a:t>
            </a:r>
          </a:p>
          <a:p>
            <a:pPr algn="l">
              <a:spcBef>
                <a:spcPct val="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в СМИ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pic>
        <p:nvPicPr>
          <p:cNvPr id="36" name="Рисунок 35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0B471E1-0F7F-2EF8-1108-D015B319A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425450" y="469900"/>
            <a:ext cx="2103200" cy="926352"/>
          </a:xfrm>
          <a:prstGeom prst="rect">
            <a:avLst/>
          </a:prstGeom>
        </p:spPr>
      </p:pic>
      <p:pic>
        <p:nvPicPr>
          <p:cNvPr id="6" name="Рисунок 5" descr="Изображение выглядит как шаблон, Симметрия, дизайн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998561D-F8FC-51C6-08B0-645B0A7B5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25" y="-1473996"/>
            <a:ext cx="755650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9">
            <a:extLst>
              <a:ext uri="{FF2B5EF4-FFF2-40B4-BE49-F238E27FC236}">
                <a16:creationId xmlns:a16="http://schemas.microsoft.com/office/drawing/2014/main" id="{9441C321-2ADA-8EFD-9D2D-8385F13944AA}"/>
              </a:ext>
            </a:extLst>
          </p:cNvPr>
          <p:cNvSpPr txBox="1"/>
          <p:nvPr/>
        </p:nvSpPr>
        <p:spPr>
          <a:xfrm>
            <a:off x="546308" y="1389203"/>
            <a:ext cx="6048000" cy="938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4400" spc="-377" dirty="0">
                <a:latin typeface="Myriad Pro" panose="020B0503030403020204" pitchFamily="34" charset="0"/>
                <a:ea typeface="IBM Plex Sans Arabic Light"/>
                <a:cs typeface="IBM Plex Sans Arabic Light"/>
                <a:sym typeface="IBM Plex Sans Arabic Light"/>
              </a:rPr>
              <a:t>Социальная и экологическая</a:t>
            </a:r>
            <a:endParaRPr lang="en-US" sz="6600" spc="-377" dirty="0">
              <a:latin typeface="Myriad Pro" panose="020B0503030403020204" pitchFamily="34" charset="0"/>
              <a:ea typeface="IBM Plex Sans Arabic Light"/>
              <a:cs typeface="IBM Plex Sans Arabic Light"/>
              <a:sym typeface="IBM Plex Sans Arabic Light"/>
            </a:endParaRP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D7A3D857-7F31-94F4-4EDE-5DC630D551B9}"/>
              </a:ext>
            </a:extLst>
          </p:cNvPr>
          <p:cNvSpPr txBox="1"/>
          <p:nvPr/>
        </p:nvSpPr>
        <p:spPr>
          <a:xfrm>
            <a:off x="546308" y="1800069"/>
            <a:ext cx="6984650" cy="96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4800" b="1" spc="-377" dirty="0">
                <a:solidFill>
                  <a:srgbClr val="03989E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ответственность</a:t>
            </a:r>
            <a:endParaRPr lang="en-US" sz="4800" b="1" spc="-377" dirty="0">
              <a:solidFill>
                <a:srgbClr val="03989E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pic>
        <p:nvPicPr>
          <p:cNvPr id="37" name="Рисунок 36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AF47F94-F5E1-9C83-DF39-F8B5421D7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425450" y="469900"/>
            <a:ext cx="2103200" cy="926352"/>
          </a:xfrm>
          <a:prstGeom prst="rect">
            <a:avLst/>
          </a:prstGeom>
        </p:spPr>
      </p:pic>
      <p:sp>
        <p:nvSpPr>
          <p:cNvPr id="39" name="TextBox 26">
            <a:extLst>
              <a:ext uri="{FF2B5EF4-FFF2-40B4-BE49-F238E27FC236}">
                <a16:creationId xmlns:a16="http://schemas.microsoft.com/office/drawing/2014/main" id="{391C519D-22B5-170E-E450-4B7413400A10}"/>
              </a:ext>
            </a:extLst>
          </p:cNvPr>
          <p:cNvSpPr txBox="1"/>
          <p:nvPr/>
        </p:nvSpPr>
        <p:spPr>
          <a:xfrm>
            <a:off x="1100055" y="2986680"/>
            <a:ext cx="3668795" cy="182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400" spc="-31" dirty="0"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Поддержка местных производителей и пчеловодов</a:t>
            </a:r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FD495736-1EC3-B72A-F0A3-8D0EB5A94029}"/>
              </a:ext>
            </a:extLst>
          </p:cNvPr>
          <p:cNvSpPr txBox="1"/>
          <p:nvPr/>
        </p:nvSpPr>
        <p:spPr>
          <a:xfrm>
            <a:off x="1100055" y="3347010"/>
            <a:ext cx="3668795" cy="182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400" spc="-31" dirty="0"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Использование экологичной упаковки</a:t>
            </a: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828F0BCB-4158-3C58-03E3-982F6F5A66D4}"/>
              </a:ext>
            </a:extLst>
          </p:cNvPr>
          <p:cNvSpPr txBox="1"/>
          <p:nvPr/>
        </p:nvSpPr>
        <p:spPr>
          <a:xfrm>
            <a:off x="1100055" y="3715430"/>
            <a:ext cx="3668795" cy="182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400" spc="-31" dirty="0"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Гендерное равенство в команде</a:t>
            </a:r>
          </a:p>
        </p:txBody>
      </p:sp>
      <p:sp>
        <p:nvSpPr>
          <p:cNvPr id="47" name="TextBox 26">
            <a:extLst>
              <a:ext uri="{FF2B5EF4-FFF2-40B4-BE49-F238E27FC236}">
                <a16:creationId xmlns:a16="http://schemas.microsoft.com/office/drawing/2014/main" id="{81437032-8A2B-8313-0480-C08AE14887F8}"/>
              </a:ext>
            </a:extLst>
          </p:cNvPr>
          <p:cNvSpPr txBox="1"/>
          <p:nvPr/>
        </p:nvSpPr>
        <p:spPr>
          <a:xfrm>
            <a:off x="1100055" y="4129519"/>
            <a:ext cx="4430795" cy="182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400" spc="-31" dirty="0"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Участие в благотворительных и просветительских проектах</a:t>
            </a:r>
          </a:p>
        </p:txBody>
      </p:sp>
      <p:sp>
        <p:nvSpPr>
          <p:cNvPr id="49" name="TextBox 26">
            <a:extLst>
              <a:ext uri="{FF2B5EF4-FFF2-40B4-BE49-F238E27FC236}">
                <a16:creationId xmlns:a16="http://schemas.microsoft.com/office/drawing/2014/main" id="{87F0072B-7707-E634-6475-365977F5A6B5}"/>
              </a:ext>
            </a:extLst>
          </p:cNvPr>
          <p:cNvSpPr txBox="1"/>
          <p:nvPr/>
        </p:nvSpPr>
        <p:spPr>
          <a:xfrm>
            <a:off x="1100055" y="4536874"/>
            <a:ext cx="5192795" cy="182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ru-RU" sz="1400" spc="-31" dirty="0"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Принципы справедливой торговли и прослеживаемости в логистике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72756096-2A62-CC33-7B36-4835F690B8FE}"/>
              </a:ext>
            </a:extLst>
          </p:cNvPr>
          <p:cNvSpPr txBox="1"/>
          <p:nvPr/>
        </p:nvSpPr>
        <p:spPr>
          <a:xfrm>
            <a:off x="546308" y="5453592"/>
            <a:ext cx="6984650" cy="96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4800" b="1" spc="-377" dirty="0">
                <a:solidFill>
                  <a:srgbClr val="03989E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стабильность</a:t>
            </a:r>
            <a:endParaRPr lang="en-US" sz="4800" b="1" spc="-377" dirty="0">
              <a:solidFill>
                <a:srgbClr val="03989E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51" name="TextBox 9">
            <a:extLst>
              <a:ext uri="{FF2B5EF4-FFF2-40B4-BE49-F238E27FC236}">
                <a16:creationId xmlns:a16="http://schemas.microsoft.com/office/drawing/2014/main" id="{6CAAE346-F76C-7C3B-E0E1-F1AA78C6EEA0}"/>
              </a:ext>
            </a:extLst>
          </p:cNvPr>
          <p:cNvSpPr txBox="1"/>
          <p:nvPr/>
        </p:nvSpPr>
        <p:spPr>
          <a:xfrm>
            <a:off x="546308" y="4925642"/>
            <a:ext cx="6048000" cy="938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4400" spc="-377" dirty="0">
                <a:latin typeface="Myriad Pro" panose="020B0503030403020204" pitchFamily="34" charset="0"/>
                <a:ea typeface="IBM Plex Sans Arabic Light"/>
                <a:cs typeface="IBM Plex Sans Arabic Light"/>
                <a:sym typeface="IBM Plex Sans Arabic Light"/>
              </a:rPr>
              <a:t>Надежность и</a:t>
            </a:r>
            <a:endParaRPr lang="en-US" sz="6600" spc="-377" dirty="0">
              <a:latin typeface="Myriad Pro" panose="020B0503030403020204" pitchFamily="34" charset="0"/>
              <a:ea typeface="IBM Plex Sans Arabic Light"/>
              <a:cs typeface="IBM Plex Sans Arabic Light"/>
              <a:sym typeface="IBM Plex Sans Arabic Light"/>
            </a:endParaRPr>
          </a:p>
        </p:txBody>
      </p:sp>
      <p:grpSp>
        <p:nvGrpSpPr>
          <p:cNvPr id="54" name="Group 8">
            <a:extLst>
              <a:ext uri="{FF2B5EF4-FFF2-40B4-BE49-F238E27FC236}">
                <a16:creationId xmlns:a16="http://schemas.microsoft.com/office/drawing/2014/main" id="{CFB1BF7A-3861-5C5F-3BC8-47F2BA398562}"/>
              </a:ext>
            </a:extLst>
          </p:cNvPr>
          <p:cNvGrpSpPr/>
          <p:nvPr/>
        </p:nvGrpSpPr>
        <p:grpSpPr>
          <a:xfrm>
            <a:off x="425451" y="6594256"/>
            <a:ext cx="7154716" cy="3172044"/>
            <a:chOff x="0" y="0"/>
            <a:chExt cx="3778207" cy="2734442"/>
          </a:xfrm>
          <a:solidFill>
            <a:srgbClr val="03989E"/>
          </a:solidFill>
        </p:grpSpPr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5F72F1CC-8FC2-2F3E-CF10-655740EB4AB4}"/>
                </a:ext>
              </a:extLst>
            </p:cNvPr>
            <p:cNvSpPr/>
            <p:nvPr/>
          </p:nvSpPr>
          <p:spPr>
            <a:xfrm>
              <a:off x="0" y="0"/>
              <a:ext cx="3778207" cy="2734442"/>
            </a:xfrm>
            <a:custGeom>
              <a:avLst/>
              <a:gdLst/>
              <a:ahLst/>
              <a:cxnLst/>
              <a:rect l="l" t="t" r="r" b="b"/>
              <a:pathLst>
                <a:path w="3778207" h="2734442">
                  <a:moveTo>
                    <a:pt x="0" y="0"/>
                  </a:moveTo>
                  <a:lnTo>
                    <a:pt x="3778207" y="0"/>
                  </a:lnTo>
                  <a:lnTo>
                    <a:pt x="3778207" y="2734442"/>
                  </a:lnTo>
                  <a:lnTo>
                    <a:pt x="0" y="2734442"/>
                  </a:lnTo>
                  <a:close/>
                </a:path>
              </a:pathLst>
            </a:custGeom>
            <a:grpFill/>
          </p:spPr>
        </p:sp>
      </p:grpSp>
      <p:sp>
        <p:nvSpPr>
          <p:cNvPr id="56" name="TextBox 26">
            <a:extLst>
              <a:ext uri="{FF2B5EF4-FFF2-40B4-BE49-F238E27FC236}">
                <a16:creationId xmlns:a16="http://schemas.microsoft.com/office/drawing/2014/main" id="{2251F301-7002-4C0B-A9AA-029CFE720D30}"/>
              </a:ext>
            </a:extLst>
          </p:cNvPr>
          <p:cNvSpPr txBox="1"/>
          <p:nvPr/>
        </p:nvSpPr>
        <p:spPr>
          <a:xfrm>
            <a:off x="654050" y="7353546"/>
            <a:ext cx="2061011" cy="906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sz="1600" b="1" spc="-31" dirty="0">
                <a:solidFill>
                  <a:schemeClr val="bg1"/>
                </a:solidFill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Вся продукция сопровождается </a:t>
            </a:r>
            <a:r>
              <a:rPr lang="ru-RU" sz="1600" spc="-31" dirty="0">
                <a:solidFill>
                  <a:schemeClr val="bg1"/>
                </a:solidFill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документами происхождения и сертификатами</a:t>
            </a:r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CA84F361-C8E9-996C-D8FC-EDD27BFED445}"/>
              </a:ext>
            </a:extLst>
          </p:cNvPr>
          <p:cNvSpPr txBox="1"/>
          <p:nvPr/>
        </p:nvSpPr>
        <p:spPr>
          <a:xfrm>
            <a:off x="3083243" y="7353546"/>
            <a:ext cx="1758198" cy="727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sz="1600" spc="-31" dirty="0">
                <a:solidFill>
                  <a:schemeClr val="bg1"/>
                </a:solidFill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Работаем по контрактам </a:t>
            </a:r>
            <a:r>
              <a:rPr lang="ru-RU" sz="1600" b="1" spc="-31" dirty="0">
                <a:solidFill>
                  <a:schemeClr val="bg1"/>
                </a:solidFill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с юридической защитой</a:t>
            </a:r>
          </a:p>
        </p:txBody>
      </p:sp>
      <p:sp>
        <p:nvSpPr>
          <p:cNvPr id="59" name="TextBox 26">
            <a:extLst>
              <a:ext uri="{FF2B5EF4-FFF2-40B4-BE49-F238E27FC236}">
                <a16:creationId xmlns:a16="http://schemas.microsoft.com/office/drawing/2014/main" id="{4130A515-E7EC-FA79-D68A-187DAC96B984}"/>
              </a:ext>
            </a:extLst>
          </p:cNvPr>
          <p:cNvSpPr txBox="1"/>
          <p:nvPr/>
        </p:nvSpPr>
        <p:spPr>
          <a:xfrm>
            <a:off x="5372851" y="7353546"/>
            <a:ext cx="1758198" cy="72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sz="1600" b="1" spc="-31" dirty="0">
                <a:solidFill>
                  <a:schemeClr val="bg1"/>
                </a:solidFill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Стабильные отгрузки </a:t>
            </a:r>
            <a:r>
              <a:rPr lang="ru-RU" sz="1600" spc="-31" dirty="0">
                <a:solidFill>
                  <a:schemeClr val="bg1"/>
                </a:solidFill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даже в нестабильных условиях</a:t>
            </a:r>
          </a:p>
        </p:txBody>
      </p:sp>
      <p:sp>
        <p:nvSpPr>
          <p:cNvPr id="60" name="TextBox 26">
            <a:extLst>
              <a:ext uri="{FF2B5EF4-FFF2-40B4-BE49-F238E27FC236}">
                <a16:creationId xmlns:a16="http://schemas.microsoft.com/office/drawing/2014/main" id="{604A8941-1D81-1568-6675-2BDAD04B9A78}"/>
              </a:ext>
            </a:extLst>
          </p:cNvPr>
          <p:cNvSpPr txBox="1"/>
          <p:nvPr/>
        </p:nvSpPr>
        <p:spPr>
          <a:xfrm>
            <a:off x="1901331" y="8578404"/>
            <a:ext cx="2061011" cy="72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sz="1600" spc="-31" dirty="0">
                <a:solidFill>
                  <a:schemeClr val="bg1"/>
                </a:solidFill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Сформирован </a:t>
            </a:r>
            <a:r>
              <a:rPr lang="ru-RU" sz="1600" b="1" spc="-31" dirty="0">
                <a:solidFill>
                  <a:schemeClr val="bg1"/>
                </a:solidFill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резервный производственный </a:t>
            </a:r>
            <a:r>
              <a:rPr lang="ru-RU" sz="1600" spc="-31" dirty="0">
                <a:solidFill>
                  <a:schemeClr val="bg1"/>
                </a:solidFill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и логистический пул</a:t>
            </a:r>
          </a:p>
        </p:txBody>
      </p:sp>
      <p:sp>
        <p:nvSpPr>
          <p:cNvPr id="61" name="TextBox 26">
            <a:extLst>
              <a:ext uri="{FF2B5EF4-FFF2-40B4-BE49-F238E27FC236}">
                <a16:creationId xmlns:a16="http://schemas.microsoft.com/office/drawing/2014/main" id="{C520CC4F-A09E-88DF-D44E-440F8190CD77}"/>
              </a:ext>
            </a:extLst>
          </p:cNvPr>
          <p:cNvSpPr txBox="1"/>
          <p:nvPr/>
        </p:nvSpPr>
        <p:spPr>
          <a:xfrm>
            <a:off x="4342345" y="8578404"/>
            <a:ext cx="2061011" cy="72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sz="1600" spc="-31" dirty="0">
                <a:solidFill>
                  <a:schemeClr val="bg1"/>
                </a:solidFill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Используем ERP-системы, CRM, внутренние </a:t>
            </a:r>
            <a:r>
              <a:rPr lang="ru-RU" sz="1600" b="1" spc="-31" dirty="0">
                <a:solidFill>
                  <a:schemeClr val="bg1"/>
                </a:solidFill>
                <a:latin typeface="Myriad Pro Light" panose="020B0403030403020204" pitchFamily="34" charset="0"/>
                <a:ea typeface="Aileron Bold"/>
                <a:cs typeface="Aileron Bold"/>
                <a:sym typeface="Aileron Bold"/>
              </a:rPr>
              <a:t>регламенты качества</a:t>
            </a:r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230FD10E-0CD4-F36C-C69C-06EFB8E97BB6}"/>
              </a:ext>
            </a:extLst>
          </p:cNvPr>
          <p:cNvSpPr/>
          <p:nvPr/>
        </p:nvSpPr>
        <p:spPr>
          <a:xfrm>
            <a:off x="1416050" y="6874796"/>
            <a:ext cx="427010" cy="385800"/>
          </a:xfrm>
          <a:custGeom>
            <a:avLst/>
            <a:gdLst/>
            <a:ahLst/>
            <a:cxnLst/>
            <a:rect l="l" t="t" r="r" b="b"/>
            <a:pathLst>
              <a:path w="7366485" h="6655548">
                <a:moveTo>
                  <a:pt x="0" y="0"/>
                </a:moveTo>
                <a:lnTo>
                  <a:pt x="7366486" y="0"/>
                </a:lnTo>
                <a:lnTo>
                  <a:pt x="7366486" y="6655548"/>
                </a:lnTo>
                <a:lnTo>
                  <a:pt x="0" y="6655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3133"/>
            </a:stretch>
          </a:blipFill>
        </p:spPr>
        <p:txBody>
          <a:bodyPr/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63" name="Freeform 2">
            <a:extLst>
              <a:ext uri="{FF2B5EF4-FFF2-40B4-BE49-F238E27FC236}">
                <a16:creationId xmlns:a16="http://schemas.microsoft.com/office/drawing/2014/main" id="{E26E0764-B4A8-7BAE-7978-8B49A19364A9}"/>
              </a:ext>
            </a:extLst>
          </p:cNvPr>
          <p:cNvSpPr/>
          <p:nvPr/>
        </p:nvSpPr>
        <p:spPr>
          <a:xfrm>
            <a:off x="3789304" y="6874796"/>
            <a:ext cx="427010" cy="385800"/>
          </a:xfrm>
          <a:custGeom>
            <a:avLst/>
            <a:gdLst/>
            <a:ahLst/>
            <a:cxnLst/>
            <a:rect l="l" t="t" r="r" b="b"/>
            <a:pathLst>
              <a:path w="7366485" h="6655548">
                <a:moveTo>
                  <a:pt x="0" y="0"/>
                </a:moveTo>
                <a:lnTo>
                  <a:pt x="7366486" y="0"/>
                </a:lnTo>
                <a:lnTo>
                  <a:pt x="7366486" y="6655548"/>
                </a:lnTo>
                <a:lnTo>
                  <a:pt x="0" y="6655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3133"/>
            </a:stretch>
          </a:blipFill>
        </p:spPr>
        <p:txBody>
          <a:bodyPr/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64" name="Freeform 2">
            <a:extLst>
              <a:ext uri="{FF2B5EF4-FFF2-40B4-BE49-F238E27FC236}">
                <a16:creationId xmlns:a16="http://schemas.microsoft.com/office/drawing/2014/main" id="{428E3A20-9300-4D4B-F5BB-2774CD840BBA}"/>
              </a:ext>
            </a:extLst>
          </p:cNvPr>
          <p:cNvSpPr/>
          <p:nvPr/>
        </p:nvSpPr>
        <p:spPr>
          <a:xfrm>
            <a:off x="6140450" y="6874796"/>
            <a:ext cx="427010" cy="385800"/>
          </a:xfrm>
          <a:custGeom>
            <a:avLst/>
            <a:gdLst/>
            <a:ahLst/>
            <a:cxnLst/>
            <a:rect l="l" t="t" r="r" b="b"/>
            <a:pathLst>
              <a:path w="7366485" h="6655548">
                <a:moveTo>
                  <a:pt x="0" y="0"/>
                </a:moveTo>
                <a:lnTo>
                  <a:pt x="7366486" y="0"/>
                </a:lnTo>
                <a:lnTo>
                  <a:pt x="7366486" y="6655548"/>
                </a:lnTo>
                <a:lnTo>
                  <a:pt x="0" y="6655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3133"/>
            </a:stretch>
          </a:blipFill>
        </p:spPr>
        <p:txBody>
          <a:bodyPr/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65" name="Freeform 2">
            <a:extLst>
              <a:ext uri="{FF2B5EF4-FFF2-40B4-BE49-F238E27FC236}">
                <a16:creationId xmlns:a16="http://schemas.microsoft.com/office/drawing/2014/main" id="{EA58372A-7021-BA0D-8484-BF25F30716E4}"/>
              </a:ext>
            </a:extLst>
          </p:cNvPr>
          <p:cNvSpPr/>
          <p:nvPr/>
        </p:nvSpPr>
        <p:spPr>
          <a:xfrm>
            <a:off x="5125575" y="8118079"/>
            <a:ext cx="427010" cy="385800"/>
          </a:xfrm>
          <a:custGeom>
            <a:avLst/>
            <a:gdLst/>
            <a:ahLst/>
            <a:cxnLst/>
            <a:rect l="l" t="t" r="r" b="b"/>
            <a:pathLst>
              <a:path w="7366485" h="6655548">
                <a:moveTo>
                  <a:pt x="0" y="0"/>
                </a:moveTo>
                <a:lnTo>
                  <a:pt x="7366486" y="0"/>
                </a:lnTo>
                <a:lnTo>
                  <a:pt x="7366486" y="6655548"/>
                </a:lnTo>
                <a:lnTo>
                  <a:pt x="0" y="6655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3133"/>
            </a:stretch>
          </a:blipFill>
        </p:spPr>
        <p:txBody>
          <a:bodyPr/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72" name="Freeform 2">
            <a:extLst>
              <a:ext uri="{FF2B5EF4-FFF2-40B4-BE49-F238E27FC236}">
                <a16:creationId xmlns:a16="http://schemas.microsoft.com/office/drawing/2014/main" id="{64F0A959-5A6A-46E6-535E-351C643E1104}"/>
              </a:ext>
            </a:extLst>
          </p:cNvPr>
          <p:cNvSpPr/>
          <p:nvPr/>
        </p:nvSpPr>
        <p:spPr>
          <a:xfrm>
            <a:off x="2639233" y="8104759"/>
            <a:ext cx="427010" cy="385800"/>
          </a:xfrm>
          <a:custGeom>
            <a:avLst/>
            <a:gdLst/>
            <a:ahLst/>
            <a:cxnLst/>
            <a:rect l="l" t="t" r="r" b="b"/>
            <a:pathLst>
              <a:path w="7366485" h="6655548">
                <a:moveTo>
                  <a:pt x="0" y="0"/>
                </a:moveTo>
                <a:lnTo>
                  <a:pt x="7366486" y="0"/>
                </a:lnTo>
                <a:lnTo>
                  <a:pt x="7366486" y="6655548"/>
                </a:lnTo>
                <a:lnTo>
                  <a:pt x="0" y="6655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3133"/>
            </a:stretch>
          </a:blipFill>
        </p:spPr>
        <p:txBody>
          <a:bodyPr/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73" name="TextBox 8">
            <a:extLst>
              <a:ext uri="{FF2B5EF4-FFF2-40B4-BE49-F238E27FC236}">
                <a16:creationId xmlns:a16="http://schemas.microsoft.com/office/drawing/2014/main" id="{0D04123F-68ED-08B7-2A61-4DB8580AD3B0}"/>
              </a:ext>
            </a:extLst>
          </p:cNvPr>
          <p:cNvSpPr txBox="1"/>
          <p:nvPr/>
        </p:nvSpPr>
        <p:spPr>
          <a:xfrm>
            <a:off x="546308" y="10054195"/>
            <a:ext cx="2853198" cy="19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5"/>
              </a:lnSpc>
            </a:pPr>
            <a:r>
              <a:rPr lang="en-US" sz="1200" spc="-73" dirty="0">
                <a:solidFill>
                  <a:srgbClr val="19517D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www.yourcompany.kg</a:t>
            </a:r>
            <a:endParaRPr lang="en-US" sz="1196" spc="-21" dirty="0">
              <a:solidFill>
                <a:srgbClr val="2B2B2B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pic>
        <p:nvPicPr>
          <p:cNvPr id="3" name="Рисунок 2" descr="Флажок со сплошной заливкой">
            <a:extLst>
              <a:ext uri="{FF2B5EF4-FFF2-40B4-BE49-F238E27FC236}">
                <a16:creationId xmlns:a16="http://schemas.microsoft.com/office/drawing/2014/main" id="{EDB61386-5D7D-A893-C92E-0B9C55B6F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250" y="2917836"/>
            <a:ext cx="251010" cy="251010"/>
          </a:xfrm>
          <a:prstGeom prst="rect">
            <a:avLst/>
          </a:prstGeom>
        </p:spPr>
      </p:pic>
      <p:pic>
        <p:nvPicPr>
          <p:cNvPr id="4" name="Рисунок 3" descr="Флажок со сплошной заливкой">
            <a:extLst>
              <a:ext uri="{FF2B5EF4-FFF2-40B4-BE49-F238E27FC236}">
                <a16:creationId xmlns:a16="http://schemas.microsoft.com/office/drawing/2014/main" id="{16A95DFC-CB4C-1866-35B2-A5D910A79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250" y="3289414"/>
            <a:ext cx="251010" cy="251010"/>
          </a:xfrm>
          <a:prstGeom prst="rect">
            <a:avLst/>
          </a:prstGeom>
        </p:spPr>
      </p:pic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2FD510E5-DD96-AD94-9915-0008F115D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250" y="3650784"/>
            <a:ext cx="251010" cy="251010"/>
          </a:xfrm>
          <a:prstGeom prst="rect">
            <a:avLst/>
          </a:prstGeom>
        </p:spPr>
      </p:pic>
      <p:pic>
        <p:nvPicPr>
          <p:cNvPr id="6" name="Рисунок 5" descr="Флажок со сплошной заливкой">
            <a:extLst>
              <a:ext uri="{FF2B5EF4-FFF2-40B4-BE49-F238E27FC236}">
                <a16:creationId xmlns:a16="http://schemas.microsoft.com/office/drawing/2014/main" id="{EAADFA2D-AFE5-A8BF-1ADB-1A653C74B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250" y="4071387"/>
            <a:ext cx="251010" cy="251010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ABA8EF0B-06E2-B742-CCCF-A184A14F3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250" y="4482130"/>
            <a:ext cx="251010" cy="251010"/>
          </a:xfrm>
          <a:prstGeom prst="rect">
            <a:avLst/>
          </a:prstGeom>
        </p:spPr>
      </p:pic>
      <p:sp>
        <p:nvSpPr>
          <p:cNvPr id="2" name="Freeform 3">
            <a:extLst>
              <a:ext uri="{FF2B5EF4-FFF2-40B4-BE49-F238E27FC236}">
                <a16:creationId xmlns:a16="http://schemas.microsoft.com/office/drawing/2014/main" id="{A2645500-3AAF-439B-886C-95E915917B70}"/>
              </a:ext>
            </a:extLst>
          </p:cNvPr>
          <p:cNvSpPr/>
          <p:nvPr/>
        </p:nvSpPr>
        <p:spPr>
          <a:xfrm>
            <a:off x="6062260" y="628084"/>
            <a:ext cx="7124398" cy="7137616"/>
          </a:xfrm>
          <a:custGeom>
            <a:avLst/>
            <a:gdLst/>
            <a:ahLst/>
            <a:cxnLst/>
            <a:rect l="l" t="t" r="r" b="b"/>
            <a:pathLst>
              <a:path w="7124398" h="7137616">
                <a:moveTo>
                  <a:pt x="0" y="0"/>
                </a:moveTo>
                <a:lnTo>
                  <a:pt x="7124398" y="0"/>
                </a:lnTo>
                <a:lnTo>
                  <a:pt x="7124398" y="7137616"/>
                </a:lnTo>
                <a:lnTo>
                  <a:pt x="0" y="7137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строительство, облако, Дом-башн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6BA4169-3AAB-1A5E-B66A-1141F5B14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7" t="-14" r="28788" b="1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5FD98888-E5C6-4311-CE34-B82D425FE2AA}"/>
              </a:ext>
            </a:extLst>
          </p:cNvPr>
          <p:cNvGrpSpPr/>
          <p:nvPr/>
        </p:nvGrpSpPr>
        <p:grpSpPr>
          <a:xfrm>
            <a:off x="0" y="0"/>
            <a:ext cx="7560000" cy="10692000"/>
            <a:chOff x="0" y="0"/>
            <a:chExt cx="50919690" cy="22833223"/>
          </a:xfrm>
          <a:solidFill>
            <a:schemeClr val="bg1">
              <a:alpha val="53000"/>
            </a:schemeClr>
          </a:solidFill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8D90613-452F-2D2C-BDDE-3F17D2A3EB76}"/>
                </a:ext>
              </a:extLst>
            </p:cNvPr>
            <p:cNvSpPr/>
            <p:nvPr/>
          </p:nvSpPr>
          <p:spPr>
            <a:xfrm>
              <a:off x="0" y="0"/>
              <a:ext cx="50919689" cy="22833223"/>
            </a:xfrm>
            <a:custGeom>
              <a:avLst/>
              <a:gdLst/>
              <a:ahLst/>
              <a:cxnLst/>
              <a:rect l="l" t="t" r="r" b="b"/>
              <a:pathLst>
                <a:path w="50919689" h="22833223">
                  <a:moveTo>
                    <a:pt x="0" y="0"/>
                  </a:moveTo>
                  <a:lnTo>
                    <a:pt x="50919689" y="0"/>
                  </a:lnTo>
                  <a:lnTo>
                    <a:pt x="50919689" y="22833223"/>
                  </a:lnTo>
                  <a:lnTo>
                    <a:pt x="0" y="22833223"/>
                  </a:lnTo>
                  <a:close/>
                </a:path>
              </a:pathLst>
            </a:custGeom>
            <a:grpFill/>
          </p:spPr>
        </p:sp>
      </p:grpSp>
      <p:sp>
        <p:nvSpPr>
          <p:cNvPr id="3" name="AutoShape 3"/>
          <p:cNvSpPr/>
          <p:nvPr/>
        </p:nvSpPr>
        <p:spPr>
          <a:xfrm>
            <a:off x="546308" y="9880950"/>
            <a:ext cx="6467385" cy="0"/>
          </a:xfrm>
          <a:prstGeom prst="line">
            <a:avLst/>
          </a:prstGeom>
          <a:ln w="19050" cap="flat">
            <a:solidFill>
              <a:srgbClr val="D1D1D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8750" y="4376171"/>
            <a:ext cx="7239000" cy="2175252"/>
            <a:chOff x="0" y="0"/>
            <a:chExt cx="3778207" cy="2734442"/>
          </a:xfrm>
          <a:solidFill>
            <a:srgbClr val="03989E">
              <a:alpha val="97000"/>
            </a:srgb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3778207" cy="2734442"/>
            </a:xfrm>
            <a:custGeom>
              <a:avLst/>
              <a:gdLst/>
              <a:ahLst/>
              <a:cxnLst/>
              <a:rect l="l" t="t" r="r" b="b"/>
              <a:pathLst>
                <a:path w="3778207" h="2734442">
                  <a:moveTo>
                    <a:pt x="0" y="0"/>
                  </a:moveTo>
                  <a:lnTo>
                    <a:pt x="3778207" y="0"/>
                  </a:lnTo>
                  <a:lnTo>
                    <a:pt x="3778207" y="2734442"/>
                  </a:lnTo>
                  <a:lnTo>
                    <a:pt x="0" y="2734442"/>
                  </a:ln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588860" y="5112332"/>
            <a:ext cx="3379890" cy="1075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6"/>
              </a:lnSpc>
            </a:pPr>
            <a:r>
              <a:rPr lang="ru-RU" sz="1204" i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«Компания „Пример Экспорт“ продемонстрировала исключительное качество поставки и высокий уровень сопровождения. Работаем более 2 лет, полностью довольны.»</a:t>
            </a:r>
          </a:p>
          <a:p>
            <a:pPr algn="l">
              <a:lnSpc>
                <a:spcPts val="1686"/>
              </a:lnSpc>
            </a:pPr>
            <a:r>
              <a:rPr lang="ru-RU" sz="1204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— </a:t>
            </a:r>
            <a:r>
              <a:rPr lang="ru-RU" sz="1204" b="1" dirty="0" err="1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Ali</a:t>
            </a:r>
            <a:r>
              <a:rPr lang="ru-RU" sz="1204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 R., </a:t>
            </a:r>
            <a:r>
              <a:rPr lang="ru-RU" sz="1204" b="1" dirty="0" err="1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HalalMarket</a:t>
            </a:r>
            <a:r>
              <a:rPr lang="ru-RU" sz="1204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 UAE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7966" y="4448614"/>
            <a:ext cx="4483376" cy="557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67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FFFFFF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Отзывы партнёров</a:t>
            </a:r>
            <a:endParaRPr lang="en-US" sz="2000" b="1" dirty="0">
              <a:solidFill>
                <a:srgbClr val="FFFFFF"/>
              </a:solidFill>
              <a:latin typeface="Myriad Pro" panose="020B05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pic>
        <p:nvPicPr>
          <p:cNvPr id="15" name="Рисунок 14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9341B90-2EC4-CD3F-4F11-00117A4B1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425450" y="469900"/>
            <a:ext cx="2103200" cy="926352"/>
          </a:xfrm>
          <a:prstGeom prst="rect">
            <a:avLst/>
          </a:prstGeom>
        </p:spPr>
      </p:pic>
      <p:sp>
        <p:nvSpPr>
          <p:cNvPr id="26" name="TextBox 10">
            <a:extLst>
              <a:ext uri="{FF2B5EF4-FFF2-40B4-BE49-F238E27FC236}">
                <a16:creationId xmlns:a16="http://schemas.microsoft.com/office/drawing/2014/main" id="{657F32DA-CAE9-47D7-98B6-B2639F03A4C3}"/>
              </a:ext>
            </a:extLst>
          </p:cNvPr>
          <p:cNvSpPr txBox="1"/>
          <p:nvPr/>
        </p:nvSpPr>
        <p:spPr>
          <a:xfrm>
            <a:off x="4578350" y="5156618"/>
            <a:ext cx="2542184" cy="1075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6"/>
              </a:lnSpc>
            </a:pPr>
            <a:r>
              <a:rPr lang="ru-RU" sz="1204" i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«Впечатлены подходом к упаковке, быстрой коммуникацией и прозрачной логистикой. Надёжный партнёр из Кыргызстана.»</a:t>
            </a:r>
          </a:p>
          <a:p>
            <a:pPr algn="l">
              <a:lnSpc>
                <a:spcPts val="1686"/>
              </a:lnSpc>
            </a:pPr>
            <a:r>
              <a:rPr lang="en-US" sz="1204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— Kristina S., </a:t>
            </a:r>
            <a:r>
              <a:rPr lang="en-US" sz="1204" b="1" dirty="0" err="1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BioTrade</a:t>
            </a:r>
            <a:r>
              <a:rPr lang="en-US" sz="1204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 Poland</a:t>
            </a:r>
          </a:p>
        </p:txBody>
      </p:sp>
      <p:grpSp>
        <p:nvGrpSpPr>
          <p:cNvPr id="29" name="Group 3">
            <a:extLst>
              <a:ext uri="{FF2B5EF4-FFF2-40B4-BE49-F238E27FC236}">
                <a16:creationId xmlns:a16="http://schemas.microsoft.com/office/drawing/2014/main" id="{2EDE828E-F770-8BA1-0D82-50487D2145D5}"/>
              </a:ext>
            </a:extLst>
          </p:cNvPr>
          <p:cNvGrpSpPr/>
          <p:nvPr/>
        </p:nvGrpSpPr>
        <p:grpSpPr>
          <a:xfrm>
            <a:off x="-3500" y="6757155"/>
            <a:ext cx="7560000" cy="3934845"/>
            <a:chOff x="0" y="0"/>
            <a:chExt cx="50919690" cy="22833223"/>
          </a:xfrm>
          <a:solidFill>
            <a:srgbClr val="03989E">
              <a:alpha val="51000"/>
            </a:srgbClr>
          </a:solidFill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91743097-CDFC-F0E0-6A0E-0CF7F44457C5}"/>
                </a:ext>
              </a:extLst>
            </p:cNvPr>
            <p:cNvSpPr/>
            <p:nvPr/>
          </p:nvSpPr>
          <p:spPr>
            <a:xfrm>
              <a:off x="0" y="0"/>
              <a:ext cx="50919689" cy="22833223"/>
            </a:xfrm>
            <a:custGeom>
              <a:avLst/>
              <a:gdLst/>
              <a:ahLst/>
              <a:cxnLst/>
              <a:rect l="l" t="t" r="r" b="b"/>
              <a:pathLst>
                <a:path w="50919689" h="22833223">
                  <a:moveTo>
                    <a:pt x="0" y="0"/>
                  </a:moveTo>
                  <a:lnTo>
                    <a:pt x="50919689" y="0"/>
                  </a:lnTo>
                  <a:lnTo>
                    <a:pt x="50919689" y="22833223"/>
                  </a:lnTo>
                  <a:lnTo>
                    <a:pt x="0" y="22833223"/>
                  </a:lnTo>
                  <a:close/>
                </a:path>
              </a:pathLst>
            </a:custGeom>
            <a:grpFill/>
          </p:spPr>
        </p:sp>
      </p:grpSp>
      <p:sp>
        <p:nvSpPr>
          <p:cNvPr id="40" name="TextBox 10">
            <a:extLst>
              <a:ext uri="{FF2B5EF4-FFF2-40B4-BE49-F238E27FC236}">
                <a16:creationId xmlns:a16="http://schemas.microsoft.com/office/drawing/2014/main" id="{B02A0744-94A2-2D28-2726-C8877D76ED22}"/>
              </a:ext>
            </a:extLst>
          </p:cNvPr>
          <p:cNvSpPr txBox="1"/>
          <p:nvPr/>
        </p:nvSpPr>
        <p:spPr>
          <a:xfrm>
            <a:off x="464924" y="6915092"/>
            <a:ext cx="6048000" cy="108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8199" b="1" spc="-377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Контакты</a:t>
            </a:r>
            <a:endParaRPr lang="en-US" sz="8199" b="1" spc="-377" dirty="0">
              <a:solidFill>
                <a:schemeClr val="bg1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41" name="TextBox 22">
            <a:extLst>
              <a:ext uri="{FF2B5EF4-FFF2-40B4-BE49-F238E27FC236}">
                <a16:creationId xmlns:a16="http://schemas.microsoft.com/office/drawing/2014/main" id="{CF128A1B-C00A-44F9-0888-628ED61C2FCB}"/>
              </a:ext>
            </a:extLst>
          </p:cNvPr>
          <p:cNvSpPr txBox="1"/>
          <p:nvPr/>
        </p:nvSpPr>
        <p:spPr>
          <a:xfrm>
            <a:off x="464924" y="8840841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400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Адрес офиса/производства:</a:t>
            </a:r>
            <a:endParaRPr lang="en-US" sz="1400" spc="-73" dirty="0">
              <a:solidFill>
                <a:schemeClr val="bg1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3C3F1627-C980-1551-9117-BEFF155D1DDD}"/>
              </a:ext>
            </a:extLst>
          </p:cNvPr>
          <p:cNvSpPr txBox="1"/>
          <p:nvPr/>
        </p:nvSpPr>
        <p:spPr>
          <a:xfrm>
            <a:off x="464924" y="9040313"/>
            <a:ext cx="3129962" cy="220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400" b="1" spc="-82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[ул. Примерная, д.1, г. Бишкек]</a:t>
            </a:r>
            <a:endParaRPr lang="en-US" sz="1400" b="1" spc="-82" dirty="0">
              <a:solidFill>
                <a:schemeClr val="bg1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0597FAE3-5459-E30F-56CD-3582069CB2C9}"/>
              </a:ext>
            </a:extLst>
          </p:cNvPr>
          <p:cNvSpPr txBox="1"/>
          <p:nvPr/>
        </p:nvSpPr>
        <p:spPr>
          <a:xfrm>
            <a:off x="3668924" y="8840841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en-US" sz="1400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LinkedIn / Instagram: </a:t>
            </a: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527AB919-132D-5021-AAE2-C554F44EB6F2}"/>
              </a:ext>
            </a:extLst>
          </p:cNvPr>
          <p:cNvSpPr txBox="1"/>
          <p:nvPr/>
        </p:nvSpPr>
        <p:spPr>
          <a:xfrm>
            <a:off x="3668924" y="9040313"/>
            <a:ext cx="3129962" cy="220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00" b="1" spc="-82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[@yourcompany]</a:t>
            </a: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00B90C3A-4D62-A99B-BB53-94889F6AC5D7}"/>
              </a:ext>
            </a:extLst>
          </p:cNvPr>
          <p:cNvSpPr txBox="1"/>
          <p:nvPr/>
        </p:nvSpPr>
        <p:spPr>
          <a:xfrm>
            <a:off x="464924" y="8101029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400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Контактное лицо:</a:t>
            </a:r>
            <a:endParaRPr lang="en-US" sz="1400" spc="-73" dirty="0">
              <a:solidFill>
                <a:schemeClr val="bg1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0BC10B3D-5E7B-42AE-AB63-B3C8306B2FCB}"/>
              </a:ext>
            </a:extLst>
          </p:cNvPr>
          <p:cNvSpPr txBox="1"/>
          <p:nvPr/>
        </p:nvSpPr>
        <p:spPr>
          <a:xfrm>
            <a:off x="464924" y="8300501"/>
            <a:ext cx="3129962" cy="220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400" b="1" spc="-82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[ФИО]</a:t>
            </a:r>
            <a:endParaRPr lang="en-US" sz="1400" b="1" spc="-82" dirty="0">
              <a:solidFill>
                <a:schemeClr val="bg1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47" name="TextBox 22">
            <a:extLst>
              <a:ext uri="{FF2B5EF4-FFF2-40B4-BE49-F238E27FC236}">
                <a16:creationId xmlns:a16="http://schemas.microsoft.com/office/drawing/2014/main" id="{9BF7B807-A787-3215-1C77-FC3BFC897300}"/>
              </a:ext>
            </a:extLst>
          </p:cNvPr>
          <p:cNvSpPr txBox="1"/>
          <p:nvPr/>
        </p:nvSpPr>
        <p:spPr>
          <a:xfrm>
            <a:off x="3668924" y="8101029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400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Телефон:</a:t>
            </a:r>
            <a:endParaRPr lang="en-US" sz="1400" spc="-73" dirty="0">
              <a:solidFill>
                <a:schemeClr val="bg1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48" name="TextBox 24">
            <a:extLst>
              <a:ext uri="{FF2B5EF4-FFF2-40B4-BE49-F238E27FC236}">
                <a16:creationId xmlns:a16="http://schemas.microsoft.com/office/drawing/2014/main" id="{6BDA3826-F26D-99A1-A9D8-B7AA82E30789}"/>
              </a:ext>
            </a:extLst>
          </p:cNvPr>
          <p:cNvSpPr txBox="1"/>
          <p:nvPr/>
        </p:nvSpPr>
        <p:spPr>
          <a:xfrm>
            <a:off x="3668924" y="8300501"/>
            <a:ext cx="3129962" cy="220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400" b="1" spc="-82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+996 </a:t>
            </a:r>
            <a:r>
              <a:rPr lang="en-US" sz="1400" b="1" spc="-82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XXX </a:t>
            </a:r>
            <a:r>
              <a:rPr lang="en-US" sz="1400" b="1" spc="-82" dirty="0" err="1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XXX</a:t>
            </a:r>
            <a:r>
              <a:rPr lang="en-US" sz="1400" b="1" spc="-82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 </a:t>
            </a:r>
            <a:r>
              <a:rPr lang="en-US" sz="1400" b="1" spc="-82" dirty="0" err="1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XXX</a:t>
            </a:r>
            <a:endParaRPr lang="en-US" sz="1400" b="1" spc="-82" dirty="0">
              <a:solidFill>
                <a:schemeClr val="bg1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3A9E92DB-9DF3-19FD-0C68-3F121D1DBA30}"/>
              </a:ext>
            </a:extLst>
          </p:cNvPr>
          <p:cNvSpPr txBox="1"/>
          <p:nvPr/>
        </p:nvSpPr>
        <p:spPr>
          <a:xfrm>
            <a:off x="455432" y="9568920"/>
            <a:ext cx="4326879" cy="640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6"/>
              </a:lnSpc>
            </a:pPr>
            <a:r>
              <a:rPr lang="ru-RU" sz="1204" i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Готовы к партнёрству, построенному на доверии, качестве и системной работе. Открыты к презентациям, переговорам, обсуждению проектов.</a:t>
            </a:r>
          </a:p>
        </p:txBody>
      </p:sp>
      <p:pic>
        <p:nvPicPr>
          <p:cNvPr id="2" name="Рисунок 1" descr="Изображение выглядит как шаблон, Симметрия, дизайн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4F9C0FB-4A6B-BAAD-462C-4D7236A9C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50" y="5346000"/>
            <a:ext cx="7556500" cy="5667375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74719814-F687-56CB-F098-AABD3D07A083}"/>
              </a:ext>
            </a:extLst>
          </p:cNvPr>
          <p:cNvSpPr txBox="1"/>
          <p:nvPr/>
        </p:nvSpPr>
        <p:spPr>
          <a:xfrm>
            <a:off x="608688" y="1555164"/>
            <a:ext cx="654876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2000" b="1" dirty="0"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«Готовы к партнёрству, построенному на доверии, качестве и системной работе. </a:t>
            </a:r>
            <a:r>
              <a:rPr lang="ru-RU" sz="2000" dirty="0"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Открыты к презентациям, переговорам, обсуждению проектов.». </a:t>
            </a:r>
            <a:endParaRPr lang="en-US" sz="2000" dirty="0">
              <a:latin typeface="Myriad Pro" panose="020B05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388</Words>
  <Application>Microsoft Office PowerPoint</Application>
  <PresentationFormat>Произвольный</PresentationFormat>
  <Paragraphs>64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Open Sauce</vt:lpstr>
      <vt:lpstr>Myriad Pro Light</vt:lpstr>
      <vt:lpstr>Myriad Pro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Имиджевое коммерческое предложение</dc:title>
  <dc:creator>Кутман Усенов</dc:creator>
  <cp:lastModifiedBy>Кутман Усенов</cp:lastModifiedBy>
  <cp:revision>5</cp:revision>
  <dcterms:created xsi:type="dcterms:W3CDTF">2006-08-16T00:00:00Z</dcterms:created>
  <dcterms:modified xsi:type="dcterms:W3CDTF">2025-09-23T23:01:50Z</dcterms:modified>
  <dc:identifier>DAGy7XNDkRU</dc:identifier>
</cp:coreProperties>
</file>