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</p:sldIdLst>
  <p:sldSz cx="7556500" cy="10693400"/>
  <p:notesSz cx="6858000" cy="9144000"/>
  <p:embeddedFontLst>
    <p:embeddedFont>
      <p:font typeface="Myriad Pro" panose="020B0503030403020204" pitchFamily="34" charset="0"/>
      <p:regular r:id="rId7"/>
      <p:bold r:id="rId8"/>
      <p:italic r:id="rId9"/>
      <p:bold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230"/>
    <a:srgbClr val="1741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72" autoAdjust="0"/>
    <p:restoredTop sz="94622" autoAdjust="0"/>
  </p:normalViewPr>
  <p:slideViewPr>
    <p:cSldViewPr>
      <p:cViewPr varScale="1">
        <p:scale>
          <a:sx n="51" d="100"/>
          <a:sy n="51" d="100"/>
        </p:scale>
        <p:origin x="2669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8.sv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7560000" cy="10692000"/>
          </a:xfrm>
          <a:custGeom>
            <a:avLst/>
            <a:gdLst/>
            <a:ahLst/>
            <a:cxnLst/>
            <a:rect l="l" t="t" r="r" b="b"/>
            <a:pathLst>
              <a:path w="7560000" h="10692000">
                <a:moveTo>
                  <a:pt x="0" y="0"/>
                </a:moveTo>
                <a:lnTo>
                  <a:pt x="7560000" y="0"/>
                </a:lnTo>
                <a:lnTo>
                  <a:pt x="7560000" y="10692000"/>
                </a:lnTo>
                <a:lnTo>
                  <a:pt x="0" y="10692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2226" t="-1069" r="-22226" b="-1069"/>
            </a:stretch>
          </a:blipFill>
        </p:spPr>
      </p:sp>
      <p:pic>
        <p:nvPicPr>
          <p:cNvPr id="13" name="Рисунок 12" descr="Изображение выглядит как текст, снимок экрана, Шрифт, пульт дистанционного управления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F09B6260-5394-7959-B5C8-0FFA9EA52A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23" t="33083" r="34319" b="50270"/>
          <a:stretch>
            <a:fillRect/>
          </a:stretch>
        </p:blipFill>
        <p:spPr>
          <a:xfrm>
            <a:off x="425450" y="469900"/>
            <a:ext cx="2103200" cy="926352"/>
          </a:xfrm>
          <a:prstGeom prst="rect">
            <a:avLst/>
          </a:prstGeom>
        </p:spPr>
      </p:pic>
      <p:sp>
        <p:nvSpPr>
          <p:cNvPr id="19" name="TextBox 9">
            <a:extLst>
              <a:ext uri="{FF2B5EF4-FFF2-40B4-BE49-F238E27FC236}">
                <a16:creationId xmlns:a16="http://schemas.microsoft.com/office/drawing/2014/main" id="{1F9F974A-1E86-9057-4DF5-02A8F487906C}"/>
              </a:ext>
            </a:extLst>
          </p:cNvPr>
          <p:cNvSpPr txBox="1"/>
          <p:nvPr/>
        </p:nvSpPr>
        <p:spPr>
          <a:xfrm>
            <a:off x="494327" y="2908300"/>
            <a:ext cx="6048000" cy="10131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199"/>
              </a:lnSpc>
            </a:pPr>
            <a:r>
              <a:rPr lang="ru-RU" sz="6000" spc="-377" dirty="0">
                <a:solidFill>
                  <a:srgbClr val="19517D"/>
                </a:solidFill>
                <a:latin typeface="Myriad Pro" panose="020B0503030403020204" pitchFamily="34" charset="0"/>
                <a:ea typeface="IBM Plex Sans Arabic Light"/>
                <a:cs typeface="IBM Plex Sans Arabic Light"/>
                <a:sym typeface="IBM Plex Sans Arabic Light"/>
              </a:rPr>
              <a:t>предложение</a:t>
            </a:r>
            <a:endParaRPr lang="en-US" sz="8199" spc="-377" dirty="0">
              <a:solidFill>
                <a:srgbClr val="19517D"/>
              </a:solidFill>
              <a:latin typeface="Myriad Pro" panose="020B0503030403020204" pitchFamily="34" charset="0"/>
              <a:ea typeface="IBM Plex Sans Arabic Light"/>
              <a:cs typeface="IBM Plex Sans Arabic Light"/>
              <a:sym typeface="IBM Plex Sans Arabic Light"/>
            </a:endParaRPr>
          </a:p>
        </p:txBody>
      </p:sp>
      <p:sp>
        <p:nvSpPr>
          <p:cNvPr id="20" name="TextBox 10">
            <a:extLst>
              <a:ext uri="{FF2B5EF4-FFF2-40B4-BE49-F238E27FC236}">
                <a16:creationId xmlns:a16="http://schemas.microsoft.com/office/drawing/2014/main" id="{16E7B1BD-70CE-0165-4AE4-36846724AAE2}"/>
              </a:ext>
            </a:extLst>
          </p:cNvPr>
          <p:cNvSpPr txBox="1"/>
          <p:nvPr/>
        </p:nvSpPr>
        <p:spPr>
          <a:xfrm>
            <a:off x="494327" y="2189227"/>
            <a:ext cx="6984650" cy="10100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8199"/>
              </a:lnSpc>
            </a:pPr>
            <a:r>
              <a:rPr lang="ru-RU" sz="6600" b="1" spc="-377" dirty="0">
                <a:solidFill>
                  <a:srgbClr val="FFD230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Коммерческое</a:t>
            </a:r>
            <a:endParaRPr lang="en-US" sz="6600" b="1" spc="-377" dirty="0">
              <a:solidFill>
                <a:srgbClr val="FFD230"/>
              </a:solidFill>
              <a:latin typeface="Myriad Pro" panose="020B0503030403020204" pitchFamily="34" charset="0"/>
              <a:ea typeface="IBM Plex Sans Arabic Bold"/>
              <a:cs typeface="IBM Plex Sans Arabic Bold"/>
              <a:sym typeface="IBM Plex Sans Arabic Bold"/>
            </a:endParaRPr>
          </a:p>
        </p:txBody>
      </p:sp>
      <p:sp>
        <p:nvSpPr>
          <p:cNvPr id="21" name="TextBox 11">
            <a:extLst>
              <a:ext uri="{FF2B5EF4-FFF2-40B4-BE49-F238E27FC236}">
                <a16:creationId xmlns:a16="http://schemas.microsoft.com/office/drawing/2014/main" id="{BAE2E375-7B74-5617-2D7D-46DBC8DACF87}"/>
              </a:ext>
            </a:extLst>
          </p:cNvPr>
          <p:cNvSpPr txBox="1"/>
          <p:nvPr/>
        </p:nvSpPr>
        <p:spPr>
          <a:xfrm>
            <a:off x="494327" y="8549000"/>
            <a:ext cx="2844000" cy="208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9"/>
              </a:lnSpc>
            </a:pPr>
            <a:r>
              <a:rPr lang="en-US" sz="1599" spc="-73" dirty="0">
                <a:solidFill>
                  <a:srgbClr val="19517D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www.</a:t>
            </a:r>
            <a:r>
              <a:rPr lang="ru-RU" sz="1599" spc="-73" dirty="0" err="1">
                <a:solidFill>
                  <a:srgbClr val="19517D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вашсайт</a:t>
            </a:r>
            <a:r>
              <a:rPr lang="en-US" sz="1599" spc="-73" dirty="0">
                <a:solidFill>
                  <a:srgbClr val="19517D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.com</a:t>
            </a:r>
          </a:p>
        </p:txBody>
      </p:sp>
      <p:sp>
        <p:nvSpPr>
          <p:cNvPr id="22" name="TextBox 12">
            <a:extLst>
              <a:ext uri="{FF2B5EF4-FFF2-40B4-BE49-F238E27FC236}">
                <a16:creationId xmlns:a16="http://schemas.microsoft.com/office/drawing/2014/main" id="{59E5D3B0-8B65-4C56-15B2-CE2881493605}"/>
              </a:ext>
            </a:extLst>
          </p:cNvPr>
          <p:cNvSpPr txBox="1"/>
          <p:nvPr/>
        </p:nvSpPr>
        <p:spPr>
          <a:xfrm>
            <a:off x="494327" y="6289218"/>
            <a:ext cx="5384450" cy="2083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599"/>
              </a:lnSpc>
            </a:pPr>
            <a:r>
              <a:rPr lang="ru-RU" sz="1599" spc="-73" dirty="0">
                <a:solidFill>
                  <a:srgbClr val="19517D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[ООО «Пример Экспорт»]</a:t>
            </a:r>
          </a:p>
        </p:txBody>
      </p:sp>
      <p:sp>
        <p:nvSpPr>
          <p:cNvPr id="23" name="TextBox 14">
            <a:extLst>
              <a:ext uri="{FF2B5EF4-FFF2-40B4-BE49-F238E27FC236}">
                <a16:creationId xmlns:a16="http://schemas.microsoft.com/office/drawing/2014/main" id="{8DB1EB7F-E611-2371-7830-45B0DF3BC7C0}"/>
              </a:ext>
            </a:extLst>
          </p:cNvPr>
          <p:cNvSpPr txBox="1"/>
          <p:nvPr/>
        </p:nvSpPr>
        <p:spPr>
          <a:xfrm>
            <a:off x="494327" y="6542533"/>
            <a:ext cx="5689250" cy="23352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799"/>
              </a:lnSpc>
            </a:pPr>
            <a:r>
              <a:rPr lang="ru-RU" sz="1799" b="1" spc="-82" dirty="0">
                <a:solidFill>
                  <a:srgbClr val="19517D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Слоган (если есть): "Экспорт с доверием и качеством"</a:t>
            </a:r>
          </a:p>
        </p:txBody>
      </p:sp>
      <p:sp>
        <p:nvSpPr>
          <p:cNvPr id="3" name="TextBox 14">
            <a:extLst>
              <a:ext uri="{FF2B5EF4-FFF2-40B4-BE49-F238E27FC236}">
                <a16:creationId xmlns:a16="http://schemas.microsoft.com/office/drawing/2014/main" id="{503E9E02-EEA6-8DBE-BA03-C560EC9C5CE7}"/>
              </a:ext>
            </a:extLst>
          </p:cNvPr>
          <p:cNvSpPr txBox="1"/>
          <p:nvPr/>
        </p:nvSpPr>
        <p:spPr>
          <a:xfrm>
            <a:off x="537310" y="3900559"/>
            <a:ext cx="5689250" cy="2401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799"/>
              </a:lnSpc>
            </a:pPr>
            <a:r>
              <a:rPr lang="ru-RU" sz="2000" b="1" spc="-82" dirty="0">
                <a:solidFill>
                  <a:srgbClr val="19517D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информационное</a:t>
            </a:r>
          </a:p>
        </p:txBody>
      </p:sp>
      <p:grpSp>
        <p:nvGrpSpPr>
          <p:cNvPr id="36" name="Группа 35">
            <a:extLst>
              <a:ext uri="{FF2B5EF4-FFF2-40B4-BE49-F238E27FC236}">
                <a16:creationId xmlns:a16="http://schemas.microsoft.com/office/drawing/2014/main" id="{B8206AC3-27A1-77F1-879D-D48373AA6349}"/>
              </a:ext>
            </a:extLst>
          </p:cNvPr>
          <p:cNvGrpSpPr/>
          <p:nvPr/>
        </p:nvGrpSpPr>
        <p:grpSpPr>
          <a:xfrm>
            <a:off x="6183247" y="-13901"/>
            <a:ext cx="2265742" cy="4315119"/>
            <a:chOff x="6183247" y="-13901"/>
            <a:chExt cx="2265742" cy="4315119"/>
          </a:xfrm>
        </p:grpSpPr>
        <p:grpSp>
          <p:nvGrpSpPr>
            <p:cNvPr id="4" name="Group 2">
              <a:extLst>
                <a:ext uri="{FF2B5EF4-FFF2-40B4-BE49-F238E27FC236}">
                  <a16:creationId xmlns:a16="http://schemas.microsoft.com/office/drawing/2014/main" id="{AF89EBDD-7C4C-6D64-FC8A-27399901A7BE}"/>
                </a:ext>
              </a:extLst>
            </p:cNvPr>
            <p:cNvGrpSpPr/>
            <p:nvPr/>
          </p:nvGrpSpPr>
          <p:grpSpPr>
            <a:xfrm rot="-2700000">
              <a:off x="6438066" y="1494063"/>
              <a:ext cx="2010923" cy="2010923"/>
              <a:chOff x="0" y="0"/>
              <a:chExt cx="1175294" cy="1175294"/>
            </a:xfrm>
          </p:grpSpPr>
          <p:sp>
            <p:nvSpPr>
              <p:cNvPr id="6" name="Freeform 3">
                <a:extLst>
                  <a:ext uri="{FF2B5EF4-FFF2-40B4-BE49-F238E27FC236}">
                    <a16:creationId xmlns:a16="http://schemas.microsoft.com/office/drawing/2014/main" id="{399DC75D-5414-8A1C-0A3F-00431CB758B0}"/>
                  </a:ext>
                </a:extLst>
              </p:cNvPr>
              <p:cNvSpPr/>
              <p:nvPr/>
            </p:nvSpPr>
            <p:spPr>
              <a:xfrm>
                <a:off x="0" y="0"/>
                <a:ext cx="1175294" cy="1175294"/>
              </a:xfrm>
              <a:custGeom>
                <a:avLst/>
                <a:gdLst/>
                <a:ahLst/>
                <a:cxnLst/>
                <a:rect l="l" t="t" r="r" b="b"/>
                <a:pathLst>
                  <a:path w="1175294" h="1175294">
                    <a:moveTo>
                      <a:pt x="130898" y="0"/>
                    </a:moveTo>
                    <a:lnTo>
                      <a:pt x="1044396" y="0"/>
                    </a:lnTo>
                    <a:cubicBezTo>
                      <a:pt x="1116689" y="0"/>
                      <a:pt x="1175294" y="58605"/>
                      <a:pt x="1175294" y="130898"/>
                    </a:cubicBezTo>
                    <a:lnTo>
                      <a:pt x="1175294" y="1044396"/>
                    </a:lnTo>
                    <a:cubicBezTo>
                      <a:pt x="1175294" y="1116689"/>
                      <a:pt x="1116689" y="1175294"/>
                      <a:pt x="1044396" y="1175294"/>
                    </a:cubicBezTo>
                    <a:lnTo>
                      <a:pt x="130898" y="1175294"/>
                    </a:lnTo>
                    <a:cubicBezTo>
                      <a:pt x="58605" y="1175294"/>
                      <a:pt x="0" y="1116689"/>
                      <a:pt x="0" y="1044396"/>
                    </a:cubicBezTo>
                    <a:lnTo>
                      <a:pt x="0" y="130898"/>
                    </a:lnTo>
                    <a:cubicBezTo>
                      <a:pt x="0" y="58605"/>
                      <a:pt x="58605" y="0"/>
                      <a:pt x="130898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0" cap="rnd">
                <a:solidFill>
                  <a:srgbClr val="E3DFDF"/>
                </a:solidFill>
                <a:prstDash val="solid"/>
                <a:round/>
              </a:ln>
            </p:spPr>
          </p:sp>
          <p:sp>
            <p:nvSpPr>
              <p:cNvPr id="7" name="TextBox 4">
                <a:extLst>
                  <a:ext uri="{FF2B5EF4-FFF2-40B4-BE49-F238E27FC236}">
                    <a16:creationId xmlns:a16="http://schemas.microsoft.com/office/drawing/2014/main" id="{41F62105-0E66-A2FA-1613-05EEAF1336D4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1175294" cy="122291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8" name="Group 8">
              <a:extLst>
                <a:ext uri="{FF2B5EF4-FFF2-40B4-BE49-F238E27FC236}">
                  <a16:creationId xmlns:a16="http://schemas.microsoft.com/office/drawing/2014/main" id="{AEB67E06-F71D-E728-B976-6396C7BC8EB4}"/>
                </a:ext>
              </a:extLst>
            </p:cNvPr>
            <p:cNvGrpSpPr/>
            <p:nvPr/>
          </p:nvGrpSpPr>
          <p:grpSpPr>
            <a:xfrm rot="-2700000">
              <a:off x="6183247" y="-13901"/>
              <a:ext cx="1390697" cy="1390697"/>
              <a:chOff x="0" y="0"/>
              <a:chExt cx="812800" cy="812800"/>
            </a:xfrm>
          </p:grpSpPr>
          <p:sp>
            <p:nvSpPr>
              <p:cNvPr id="9" name="Freeform 9">
                <a:extLst>
                  <a:ext uri="{FF2B5EF4-FFF2-40B4-BE49-F238E27FC236}">
                    <a16:creationId xmlns:a16="http://schemas.microsoft.com/office/drawing/2014/main" id="{E456CF1E-4B91-07AC-8B29-B8858FFAE0D3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189276" y="0"/>
                    </a:moveTo>
                    <a:lnTo>
                      <a:pt x="623524" y="0"/>
                    </a:lnTo>
                    <a:cubicBezTo>
                      <a:pt x="673723" y="0"/>
                      <a:pt x="721866" y="19941"/>
                      <a:pt x="757362" y="55438"/>
                    </a:cubicBezTo>
                    <a:cubicBezTo>
                      <a:pt x="792858" y="90934"/>
                      <a:pt x="812800" y="139077"/>
                      <a:pt x="812800" y="189276"/>
                    </a:cubicBezTo>
                    <a:lnTo>
                      <a:pt x="812800" y="623524"/>
                    </a:lnTo>
                    <a:cubicBezTo>
                      <a:pt x="812800" y="673723"/>
                      <a:pt x="792858" y="721866"/>
                      <a:pt x="757362" y="757362"/>
                    </a:cubicBezTo>
                    <a:cubicBezTo>
                      <a:pt x="721866" y="792858"/>
                      <a:pt x="673723" y="812800"/>
                      <a:pt x="623524" y="812800"/>
                    </a:cubicBezTo>
                    <a:lnTo>
                      <a:pt x="189276" y="812800"/>
                    </a:lnTo>
                    <a:cubicBezTo>
                      <a:pt x="139077" y="812800"/>
                      <a:pt x="90934" y="792858"/>
                      <a:pt x="55438" y="757362"/>
                    </a:cubicBezTo>
                    <a:cubicBezTo>
                      <a:pt x="19941" y="721866"/>
                      <a:pt x="0" y="673723"/>
                      <a:pt x="0" y="623524"/>
                    </a:cubicBezTo>
                    <a:lnTo>
                      <a:pt x="0" y="189276"/>
                    </a:lnTo>
                    <a:cubicBezTo>
                      <a:pt x="0" y="139077"/>
                      <a:pt x="19941" y="90934"/>
                      <a:pt x="55438" y="55438"/>
                    </a:cubicBezTo>
                    <a:cubicBezTo>
                      <a:pt x="90934" y="19941"/>
                      <a:pt x="139077" y="0"/>
                      <a:pt x="189276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0" cap="rnd">
                <a:solidFill>
                  <a:srgbClr val="174178"/>
                </a:solidFill>
                <a:prstDash val="solid"/>
                <a:round/>
              </a:ln>
            </p:spPr>
          </p:sp>
          <p:sp>
            <p:nvSpPr>
              <p:cNvPr id="10" name="TextBox 10">
                <a:extLst>
                  <a:ext uri="{FF2B5EF4-FFF2-40B4-BE49-F238E27FC236}">
                    <a16:creationId xmlns:a16="http://schemas.microsoft.com/office/drawing/2014/main" id="{DBCBB485-7976-7714-C138-5F9DF59611E6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812800" cy="8604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11" name="Group 14">
              <a:extLst>
                <a:ext uri="{FF2B5EF4-FFF2-40B4-BE49-F238E27FC236}">
                  <a16:creationId xmlns:a16="http://schemas.microsoft.com/office/drawing/2014/main" id="{ADCFE34C-6480-A28F-FF65-86B1CF0ED715}"/>
                </a:ext>
              </a:extLst>
            </p:cNvPr>
            <p:cNvGrpSpPr/>
            <p:nvPr/>
          </p:nvGrpSpPr>
          <p:grpSpPr>
            <a:xfrm rot="-2700000">
              <a:off x="6862108" y="2910521"/>
              <a:ext cx="1390697" cy="1390697"/>
              <a:chOff x="0" y="0"/>
              <a:chExt cx="812800" cy="812800"/>
            </a:xfrm>
          </p:grpSpPr>
          <p:sp>
            <p:nvSpPr>
              <p:cNvPr id="12" name="Freeform 15">
                <a:extLst>
                  <a:ext uri="{FF2B5EF4-FFF2-40B4-BE49-F238E27FC236}">
                    <a16:creationId xmlns:a16="http://schemas.microsoft.com/office/drawing/2014/main" id="{BFD67AB2-11F8-1960-C7A2-FB2C9FBE92F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189276" y="0"/>
                    </a:moveTo>
                    <a:lnTo>
                      <a:pt x="623524" y="0"/>
                    </a:lnTo>
                    <a:cubicBezTo>
                      <a:pt x="673723" y="0"/>
                      <a:pt x="721866" y="19941"/>
                      <a:pt x="757362" y="55438"/>
                    </a:cubicBezTo>
                    <a:cubicBezTo>
                      <a:pt x="792858" y="90934"/>
                      <a:pt x="812800" y="139077"/>
                      <a:pt x="812800" y="189276"/>
                    </a:cubicBezTo>
                    <a:lnTo>
                      <a:pt x="812800" y="623524"/>
                    </a:lnTo>
                    <a:cubicBezTo>
                      <a:pt x="812800" y="673723"/>
                      <a:pt x="792858" y="721866"/>
                      <a:pt x="757362" y="757362"/>
                    </a:cubicBezTo>
                    <a:cubicBezTo>
                      <a:pt x="721866" y="792858"/>
                      <a:pt x="673723" y="812800"/>
                      <a:pt x="623524" y="812800"/>
                    </a:cubicBezTo>
                    <a:lnTo>
                      <a:pt x="189276" y="812800"/>
                    </a:lnTo>
                    <a:cubicBezTo>
                      <a:pt x="139077" y="812800"/>
                      <a:pt x="90934" y="792858"/>
                      <a:pt x="55438" y="757362"/>
                    </a:cubicBezTo>
                    <a:cubicBezTo>
                      <a:pt x="19941" y="721866"/>
                      <a:pt x="0" y="673723"/>
                      <a:pt x="0" y="623524"/>
                    </a:cubicBezTo>
                    <a:lnTo>
                      <a:pt x="0" y="189276"/>
                    </a:lnTo>
                    <a:cubicBezTo>
                      <a:pt x="0" y="139077"/>
                      <a:pt x="19941" y="90934"/>
                      <a:pt x="55438" y="55438"/>
                    </a:cubicBezTo>
                    <a:cubicBezTo>
                      <a:pt x="90934" y="19941"/>
                      <a:pt x="139077" y="0"/>
                      <a:pt x="189276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0" cap="rnd">
                <a:solidFill>
                  <a:srgbClr val="FFD230"/>
                </a:solidFill>
                <a:prstDash val="solid"/>
                <a:round/>
              </a:ln>
            </p:spPr>
          </p:sp>
          <p:sp>
            <p:nvSpPr>
              <p:cNvPr id="14" name="TextBox 16">
                <a:extLst>
                  <a:ext uri="{FF2B5EF4-FFF2-40B4-BE49-F238E27FC236}">
                    <a16:creationId xmlns:a16="http://schemas.microsoft.com/office/drawing/2014/main" id="{0DCF2D6A-C044-9D95-4766-17F390887F1A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812800" cy="8604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15" name="Group 20">
              <a:extLst>
                <a:ext uri="{FF2B5EF4-FFF2-40B4-BE49-F238E27FC236}">
                  <a16:creationId xmlns:a16="http://schemas.microsoft.com/office/drawing/2014/main" id="{A616CFA3-D087-28A2-6594-4A2E16919800}"/>
                </a:ext>
              </a:extLst>
            </p:cNvPr>
            <p:cNvGrpSpPr/>
            <p:nvPr/>
          </p:nvGrpSpPr>
          <p:grpSpPr>
            <a:xfrm rot="-2700000">
              <a:off x="7321675" y="1439713"/>
              <a:ext cx="1080585" cy="1080585"/>
              <a:chOff x="0" y="0"/>
              <a:chExt cx="631553" cy="631553"/>
            </a:xfrm>
          </p:grpSpPr>
          <p:sp>
            <p:nvSpPr>
              <p:cNvPr id="16" name="Freeform 21">
                <a:extLst>
                  <a:ext uri="{FF2B5EF4-FFF2-40B4-BE49-F238E27FC236}">
                    <a16:creationId xmlns:a16="http://schemas.microsoft.com/office/drawing/2014/main" id="{B96E69CA-714B-A1E9-9A11-EB53E4AE1332}"/>
                  </a:ext>
                </a:extLst>
              </p:cNvPr>
              <p:cNvSpPr/>
              <p:nvPr/>
            </p:nvSpPr>
            <p:spPr>
              <a:xfrm>
                <a:off x="0" y="0"/>
                <a:ext cx="631553" cy="631553"/>
              </a:xfrm>
              <a:custGeom>
                <a:avLst/>
                <a:gdLst/>
                <a:ahLst/>
                <a:cxnLst/>
                <a:rect l="l" t="t" r="r" b="b"/>
                <a:pathLst>
                  <a:path w="631553" h="631553">
                    <a:moveTo>
                      <a:pt x="243595" y="0"/>
                    </a:moveTo>
                    <a:lnTo>
                      <a:pt x="387958" y="0"/>
                    </a:lnTo>
                    <a:cubicBezTo>
                      <a:pt x="452563" y="0"/>
                      <a:pt x="514523" y="25664"/>
                      <a:pt x="560206" y="71347"/>
                    </a:cubicBezTo>
                    <a:cubicBezTo>
                      <a:pt x="605889" y="117030"/>
                      <a:pt x="631553" y="178990"/>
                      <a:pt x="631553" y="243595"/>
                    </a:cubicBezTo>
                    <a:lnTo>
                      <a:pt x="631553" y="387958"/>
                    </a:lnTo>
                    <a:cubicBezTo>
                      <a:pt x="631553" y="452563"/>
                      <a:pt x="605889" y="514523"/>
                      <a:pt x="560206" y="560206"/>
                    </a:cubicBezTo>
                    <a:cubicBezTo>
                      <a:pt x="514523" y="605889"/>
                      <a:pt x="452563" y="631553"/>
                      <a:pt x="387958" y="631553"/>
                    </a:cubicBezTo>
                    <a:lnTo>
                      <a:pt x="243595" y="631553"/>
                    </a:lnTo>
                    <a:cubicBezTo>
                      <a:pt x="178990" y="631553"/>
                      <a:pt x="117030" y="605889"/>
                      <a:pt x="71347" y="560206"/>
                    </a:cubicBezTo>
                    <a:cubicBezTo>
                      <a:pt x="25664" y="514523"/>
                      <a:pt x="0" y="452563"/>
                      <a:pt x="0" y="387958"/>
                    </a:cubicBezTo>
                    <a:lnTo>
                      <a:pt x="0" y="243595"/>
                    </a:lnTo>
                    <a:cubicBezTo>
                      <a:pt x="0" y="178990"/>
                      <a:pt x="25664" y="117030"/>
                      <a:pt x="71347" y="71347"/>
                    </a:cubicBezTo>
                    <a:cubicBezTo>
                      <a:pt x="117030" y="25664"/>
                      <a:pt x="178990" y="0"/>
                      <a:pt x="243595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0" cap="rnd">
                <a:solidFill>
                  <a:srgbClr val="174178"/>
                </a:solidFill>
                <a:prstDash val="solid"/>
                <a:round/>
              </a:ln>
            </p:spPr>
          </p:sp>
          <p:sp>
            <p:nvSpPr>
              <p:cNvPr id="17" name="TextBox 22">
                <a:extLst>
                  <a:ext uri="{FF2B5EF4-FFF2-40B4-BE49-F238E27FC236}">
                    <a16:creationId xmlns:a16="http://schemas.microsoft.com/office/drawing/2014/main" id="{9736B58D-46AE-131D-4CE6-5B49339BABFF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631553" cy="67917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</p:grpSp>
      <p:grpSp>
        <p:nvGrpSpPr>
          <p:cNvPr id="26" name="Group 11">
            <a:extLst>
              <a:ext uri="{FF2B5EF4-FFF2-40B4-BE49-F238E27FC236}">
                <a16:creationId xmlns:a16="http://schemas.microsoft.com/office/drawing/2014/main" id="{721EF58D-756C-7300-20F4-766DA48F3CC9}"/>
              </a:ext>
            </a:extLst>
          </p:cNvPr>
          <p:cNvGrpSpPr/>
          <p:nvPr/>
        </p:nvGrpSpPr>
        <p:grpSpPr>
          <a:xfrm rot="8100000">
            <a:off x="5941530" y="10836508"/>
            <a:ext cx="1765742" cy="1765742"/>
            <a:chOff x="0" y="0"/>
            <a:chExt cx="812800" cy="812800"/>
          </a:xfrm>
        </p:grpSpPr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2C272054-1069-AF99-9D11-18C719D502D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149073" y="0"/>
                  </a:moveTo>
                  <a:lnTo>
                    <a:pt x="663727" y="0"/>
                  </a:lnTo>
                  <a:cubicBezTo>
                    <a:pt x="703263" y="0"/>
                    <a:pt x="741181" y="15706"/>
                    <a:pt x="769137" y="43663"/>
                  </a:cubicBezTo>
                  <a:cubicBezTo>
                    <a:pt x="797094" y="71619"/>
                    <a:pt x="812800" y="109537"/>
                    <a:pt x="812800" y="149073"/>
                  </a:cubicBezTo>
                  <a:lnTo>
                    <a:pt x="812800" y="663727"/>
                  </a:lnTo>
                  <a:cubicBezTo>
                    <a:pt x="812800" y="703263"/>
                    <a:pt x="797094" y="741181"/>
                    <a:pt x="769137" y="769137"/>
                  </a:cubicBezTo>
                  <a:cubicBezTo>
                    <a:pt x="741181" y="797094"/>
                    <a:pt x="703263" y="812800"/>
                    <a:pt x="663727" y="812800"/>
                  </a:cubicBezTo>
                  <a:lnTo>
                    <a:pt x="149073" y="812800"/>
                  </a:lnTo>
                  <a:cubicBezTo>
                    <a:pt x="109537" y="812800"/>
                    <a:pt x="71619" y="797094"/>
                    <a:pt x="43663" y="769137"/>
                  </a:cubicBezTo>
                  <a:cubicBezTo>
                    <a:pt x="15706" y="741181"/>
                    <a:pt x="0" y="703263"/>
                    <a:pt x="0" y="663727"/>
                  </a:cubicBezTo>
                  <a:lnTo>
                    <a:pt x="0" y="149073"/>
                  </a:lnTo>
                  <a:cubicBezTo>
                    <a:pt x="0" y="109537"/>
                    <a:pt x="15706" y="71619"/>
                    <a:pt x="43663" y="43663"/>
                  </a:cubicBezTo>
                  <a:cubicBezTo>
                    <a:pt x="71619" y="15706"/>
                    <a:pt x="109537" y="0"/>
                    <a:pt x="149073" y="0"/>
                  </a:cubicBezTo>
                  <a:close/>
                </a:path>
              </a:pathLst>
            </a:custGeom>
            <a:solidFill>
              <a:srgbClr val="000000">
                <a:alpha val="0"/>
              </a:srgbClr>
            </a:solidFill>
            <a:ln w="190500" cap="rnd">
              <a:solidFill>
                <a:srgbClr val="174178"/>
              </a:solidFill>
              <a:prstDash val="solid"/>
              <a:round/>
            </a:ln>
          </p:spPr>
        </p:sp>
        <p:sp>
          <p:nvSpPr>
            <p:cNvPr id="28" name="TextBox 13">
              <a:extLst>
                <a:ext uri="{FF2B5EF4-FFF2-40B4-BE49-F238E27FC236}">
                  <a16:creationId xmlns:a16="http://schemas.microsoft.com/office/drawing/2014/main" id="{42212790-0EF7-E2A8-299D-629633F29824}"/>
                </a:ext>
              </a:extLst>
            </p:cNvPr>
            <p:cNvSpPr txBox="1"/>
            <p:nvPr/>
          </p:nvSpPr>
          <p:spPr>
            <a:xfrm>
              <a:off x="0" y="-47625"/>
              <a:ext cx="812800" cy="86042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35" name="Группа 34">
            <a:extLst>
              <a:ext uri="{FF2B5EF4-FFF2-40B4-BE49-F238E27FC236}">
                <a16:creationId xmlns:a16="http://schemas.microsoft.com/office/drawing/2014/main" id="{EB3355B5-6060-D969-26C1-94337725E745}"/>
              </a:ext>
            </a:extLst>
          </p:cNvPr>
          <p:cNvGrpSpPr/>
          <p:nvPr/>
        </p:nvGrpSpPr>
        <p:grpSpPr>
          <a:xfrm>
            <a:off x="4830503" y="8134385"/>
            <a:ext cx="2992102" cy="3022424"/>
            <a:chOff x="4830503" y="8134385"/>
            <a:chExt cx="2992102" cy="3022424"/>
          </a:xfrm>
        </p:grpSpPr>
        <p:grpSp>
          <p:nvGrpSpPr>
            <p:cNvPr id="18" name="Group 5">
              <a:extLst>
                <a:ext uri="{FF2B5EF4-FFF2-40B4-BE49-F238E27FC236}">
                  <a16:creationId xmlns:a16="http://schemas.microsoft.com/office/drawing/2014/main" id="{E9B10C10-2038-E2EA-7AA2-F4079029C047}"/>
                </a:ext>
              </a:extLst>
            </p:cNvPr>
            <p:cNvGrpSpPr/>
            <p:nvPr/>
          </p:nvGrpSpPr>
          <p:grpSpPr>
            <a:xfrm rot="8100000">
              <a:off x="4830503" y="8134385"/>
              <a:ext cx="2553231" cy="2553231"/>
              <a:chOff x="0" y="0"/>
              <a:chExt cx="1175294" cy="1175294"/>
            </a:xfrm>
          </p:grpSpPr>
          <p:sp>
            <p:nvSpPr>
              <p:cNvPr id="24" name="Freeform 6">
                <a:extLst>
                  <a:ext uri="{FF2B5EF4-FFF2-40B4-BE49-F238E27FC236}">
                    <a16:creationId xmlns:a16="http://schemas.microsoft.com/office/drawing/2014/main" id="{6A11EED1-9588-2815-0809-D5AA30986E78}"/>
                  </a:ext>
                </a:extLst>
              </p:cNvPr>
              <p:cNvSpPr/>
              <p:nvPr/>
            </p:nvSpPr>
            <p:spPr>
              <a:xfrm>
                <a:off x="0" y="0"/>
                <a:ext cx="1175294" cy="1175294"/>
              </a:xfrm>
              <a:custGeom>
                <a:avLst/>
                <a:gdLst/>
                <a:ahLst/>
                <a:cxnLst/>
                <a:rect l="l" t="t" r="r" b="b"/>
                <a:pathLst>
                  <a:path w="1175294" h="1175294">
                    <a:moveTo>
                      <a:pt x="103095" y="0"/>
                    </a:moveTo>
                    <a:lnTo>
                      <a:pt x="1072199" y="0"/>
                    </a:lnTo>
                    <a:cubicBezTo>
                      <a:pt x="1099541" y="0"/>
                      <a:pt x="1125764" y="10862"/>
                      <a:pt x="1145098" y="30196"/>
                    </a:cubicBezTo>
                    <a:cubicBezTo>
                      <a:pt x="1164432" y="49530"/>
                      <a:pt x="1175294" y="75752"/>
                      <a:pt x="1175294" y="103095"/>
                    </a:cubicBezTo>
                    <a:lnTo>
                      <a:pt x="1175294" y="1072199"/>
                    </a:lnTo>
                    <a:cubicBezTo>
                      <a:pt x="1175294" y="1099541"/>
                      <a:pt x="1164432" y="1125764"/>
                      <a:pt x="1145098" y="1145098"/>
                    </a:cubicBezTo>
                    <a:cubicBezTo>
                      <a:pt x="1125764" y="1164432"/>
                      <a:pt x="1099541" y="1175294"/>
                      <a:pt x="1072199" y="1175294"/>
                    </a:cubicBezTo>
                    <a:lnTo>
                      <a:pt x="103095" y="1175294"/>
                    </a:lnTo>
                    <a:cubicBezTo>
                      <a:pt x="75752" y="1175294"/>
                      <a:pt x="49530" y="1164432"/>
                      <a:pt x="30196" y="1145098"/>
                    </a:cubicBezTo>
                    <a:cubicBezTo>
                      <a:pt x="10862" y="1125764"/>
                      <a:pt x="0" y="1099541"/>
                      <a:pt x="0" y="1072199"/>
                    </a:cubicBezTo>
                    <a:lnTo>
                      <a:pt x="0" y="103095"/>
                    </a:lnTo>
                    <a:cubicBezTo>
                      <a:pt x="0" y="75752"/>
                      <a:pt x="10862" y="49530"/>
                      <a:pt x="30196" y="30196"/>
                    </a:cubicBezTo>
                    <a:cubicBezTo>
                      <a:pt x="49530" y="10862"/>
                      <a:pt x="75752" y="0"/>
                      <a:pt x="103095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0" cap="rnd">
                <a:solidFill>
                  <a:srgbClr val="E3DFDF"/>
                </a:solidFill>
                <a:prstDash val="solid"/>
                <a:round/>
              </a:ln>
            </p:spPr>
          </p:sp>
          <p:sp>
            <p:nvSpPr>
              <p:cNvPr id="25" name="TextBox 7">
                <a:extLst>
                  <a:ext uri="{FF2B5EF4-FFF2-40B4-BE49-F238E27FC236}">
                    <a16:creationId xmlns:a16="http://schemas.microsoft.com/office/drawing/2014/main" id="{876DD9EA-DB97-D7C7-FFE4-DE83F8B2EBA0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1175294" cy="122291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29" name="Group 17">
              <a:extLst>
                <a:ext uri="{FF2B5EF4-FFF2-40B4-BE49-F238E27FC236}">
                  <a16:creationId xmlns:a16="http://schemas.microsoft.com/office/drawing/2014/main" id="{226BD9DF-FFBB-DD5F-6799-88CA1F958179}"/>
                </a:ext>
              </a:extLst>
            </p:cNvPr>
            <p:cNvGrpSpPr/>
            <p:nvPr/>
          </p:nvGrpSpPr>
          <p:grpSpPr>
            <a:xfrm rot="8100000">
              <a:off x="6056863" y="8339371"/>
              <a:ext cx="1765742" cy="1765742"/>
              <a:chOff x="0" y="0"/>
              <a:chExt cx="812800" cy="812800"/>
            </a:xfrm>
          </p:grpSpPr>
          <p:sp>
            <p:nvSpPr>
              <p:cNvPr id="30" name="Freeform 18">
                <a:extLst>
                  <a:ext uri="{FF2B5EF4-FFF2-40B4-BE49-F238E27FC236}">
                    <a16:creationId xmlns:a16="http://schemas.microsoft.com/office/drawing/2014/main" id="{356ED0DA-71C9-10C8-7C9E-788880FCEDD6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149073" y="0"/>
                    </a:moveTo>
                    <a:lnTo>
                      <a:pt x="663727" y="0"/>
                    </a:lnTo>
                    <a:cubicBezTo>
                      <a:pt x="703263" y="0"/>
                      <a:pt x="741181" y="15706"/>
                      <a:pt x="769137" y="43663"/>
                    </a:cubicBezTo>
                    <a:cubicBezTo>
                      <a:pt x="797094" y="71619"/>
                      <a:pt x="812800" y="109537"/>
                      <a:pt x="812800" y="149073"/>
                    </a:cubicBezTo>
                    <a:lnTo>
                      <a:pt x="812800" y="663727"/>
                    </a:lnTo>
                    <a:cubicBezTo>
                      <a:pt x="812800" y="703263"/>
                      <a:pt x="797094" y="741181"/>
                      <a:pt x="769137" y="769137"/>
                    </a:cubicBezTo>
                    <a:cubicBezTo>
                      <a:pt x="741181" y="797094"/>
                      <a:pt x="703263" y="812800"/>
                      <a:pt x="663727" y="812800"/>
                    </a:cubicBezTo>
                    <a:lnTo>
                      <a:pt x="149073" y="812800"/>
                    </a:lnTo>
                    <a:cubicBezTo>
                      <a:pt x="109537" y="812800"/>
                      <a:pt x="71619" y="797094"/>
                      <a:pt x="43663" y="769137"/>
                    </a:cubicBezTo>
                    <a:cubicBezTo>
                      <a:pt x="15706" y="741181"/>
                      <a:pt x="0" y="703263"/>
                      <a:pt x="0" y="663727"/>
                    </a:cubicBezTo>
                    <a:lnTo>
                      <a:pt x="0" y="149073"/>
                    </a:lnTo>
                    <a:cubicBezTo>
                      <a:pt x="0" y="109537"/>
                      <a:pt x="15706" y="71619"/>
                      <a:pt x="43663" y="43663"/>
                    </a:cubicBezTo>
                    <a:cubicBezTo>
                      <a:pt x="71619" y="15706"/>
                      <a:pt x="109537" y="0"/>
                      <a:pt x="149073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0" cap="rnd">
                <a:solidFill>
                  <a:srgbClr val="FFD230"/>
                </a:solidFill>
                <a:prstDash val="solid"/>
                <a:round/>
              </a:ln>
            </p:spPr>
          </p:sp>
          <p:sp>
            <p:nvSpPr>
              <p:cNvPr id="31" name="TextBox 19">
                <a:extLst>
                  <a:ext uri="{FF2B5EF4-FFF2-40B4-BE49-F238E27FC236}">
                    <a16:creationId xmlns:a16="http://schemas.microsoft.com/office/drawing/2014/main" id="{A917F183-EB2A-500E-76E7-9D19012E5B57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812800" cy="8604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32" name="Group 23">
              <a:extLst>
                <a:ext uri="{FF2B5EF4-FFF2-40B4-BE49-F238E27FC236}">
                  <a16:creationId xmlns:a16="http://schemas.microsoft.com/office/drawing/2014/main" id="{99FD8CEA-B845-0CFF-5B9E-7C156A2B7C79}"/>
                </a:ext>
              </a:extLst>
            </p:cNvPr>
            <p:cNvGrpSpPr/>
            <p:nvPr/>
          </p:nvGrpSpPr>
          <p:grpSpPr>
            <a:xfrm rot="8100000">
              <a:off x="4889834" y="9784811"/>
              <a:ext cx="1371998" cy="1371998"/>
              <a:chOff x="0" y="0"/>
              <a:chExt cx="631553" cy="631553"/>
            </a:xfrm>
          </p:grpSpPr>
          <p:sp>
            <p:nvSpPr>
              <p:cNvPr id="33" name="Freeform 24">
                <a:extLst>
                  <a:ext uri="{FF2B5EF4-FFF2-40B4-BE49-F238E27FC236}">
                    <a16:creationId xmlns:a16="http://schemas.microsoft.com/office/drawing/2014/main" id="{CC7881C2-C773-B6C8-04CC-47B2691D39BE}"/>
                  </a:ext>
                </a:extLst>
              </p:cNvPr>
              <p:cNvSpPr/>
              <p:nvPr/>
            </p:nvSpPr>
            <p:spPr>
              <a:xfrm>
                <a:off x="0" y="0"/>
                <a:ext cx="631553" cy="631553"/>
              </a:xfrm>
              <a:custGeom>
                <a:avLst/>
                <a:gdLst/>
                <a:ahLst/>
                <a:cxnLst/>
                <a:rect l="l" t="t" r="r" b="b"/>
                <a:pathLst>
                  <a:path w="631553" h="631553">
                    <a:moveTo>
                      <a:pt x="191855" y="0"/>
                    </a:moveTo>
                    <a:lnTo>
                      <a:pt x="439698" y="0"/>
                    </a:lnTo>
                    <a:cubicBezTo>
                      <a:pt x="545657" y="0"/>
                      <a:pt x="631553" y="85897"/>
                      <a:pt x="631553" y="191855"/>
                    </a:cubicBezTo>
                    <a:lnTo>
                      <a:pt x="631553" y="439698"/>
                    </a:lnTo>
                    <a:cubicBezTo>
                      <a:pt x="631553" y="545657"/>
                      <a:pt x="545657" y="631553"/>
                      <a:pt x="439698" y="631553"/>
                    </a:cubicBezTo>
                    <a:lnTo>
                      <a:pt x="191855" y="631553"/>
                    </a:lnTo>
                    <a:cubicBezTo>
                      <a:pt x="85897" y="631553"/>
                      <a:pt x="0" y="545657"/>
                      <a:pt x="0" y="439698"/>
                    </a:cubicBezTo>
                    <a:lnTo>
                      <a:pt x="0" y="191855"/>
                    </a:lnTo>
                    <a:cubicBezTo>
                      <a:pt x="0" y="85897"/>
                      <a:pt x="85897" y="0"/>
                      <a:pt x="191855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0" cap="rnd">
                <a:solidFill>
                  <a:srgbClr val="174178"/>
                </a:solidFill>
                <a:prstDash val="solid"/>
                <a:round/>
              </a:ln>
            </p:spPr>
          </p:sp>
          <p:sp>
            <p:nvSpPr>
              <p:cNvPr id="34" name="TextBox 25">
                <a:extLst>
                  <a:ext uri="{FF2B5EF4-FFF2-40B4-BE49-F238E27FC236}">
                    <a16:creationId xmlns:a16="http://schemas.microsoft.com/office/drawing/2014/main" id="{A530B864-3CFC-FC72-C381-B898CF1632B8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631553" cy="67917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7560000" cy="10692000"/>
          </a:xfrm>
          <a:custGeom>
            <a:avLst/>
            <a:gdLst/>
            <a:ahLst/>
            <a:cxnLst/>
            <a:rect l="l" t="t" r="r" b="b"/>
            <a:pathLst>
              <a:path w="7560000" h="10692000">
                <a:moveTo>
                  <a:pt x="0" y="0"/>
                </a:moveTo>
                <a:lnTo>
                  <a:pt x="7560000" y="0"/>
                </a:lnTo>
                <a:lnTo>
                  <a:pt x="7560000" y="10692000"/>
                </a:lnTo>
                <a:lnTo>
                  <a:pt x="0" y="10692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2226" t="-1069" r="-22226" b="-1069"/>
            </a:stretch>
          </a:blipFill>
        </p:spPr>
      </p:sp>
      <p:sp>
        <p:nvSpPr>
          <p:cNvPr id="55" name="Прямоугольник: скругленные углы 54">
            <a:extLst>
              <a:ext uri="{FF2B5EF4-FFF2-40B4-BE49-F238E27FC236}">
                <a16:creationId xmlns:a16="http://schemas.microsoft.com/office/drawing/2014/main" id="{17031F9A-F4DB-CD6C-21F9-61CFEE7E7263}"/>
              </a:ext>
            </a:extLst>
          </p:cNvPr>
          <p:cNvSpPr/>
          <p:nvPr/>
        </p:nvSpPr>
        <p:spPr>
          <a:xfrm>
            <a:off x="656376" y="5726865"/>
            <a:ext cx="2830030" cy="1296235"/>
          </a:xfrm>
          <a:prstGeom prst="roundRect">
            <a:avLst/>
          </a:prstGeom>
          <a:solidFill>
            <a:srgbClr val="FFD2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: скругленные углы 55">
            <a:extLst>
              <a:ext uri="{FF2B5EF4-FFF2-40B4-BE49-F238E27FC236}">
                <a16:creationId xmlns:a16="http://schemas.microsoft.com/office/drawing/2014/main" id="{C94B701E-5B7A-5793-1EEC-3044A6E99B3D}"/>
              </a:ext>
            </a:extLst>
          </p:cNvPr>
          <p:cNvSpPr/>
          <p:nvPr/>
        </p:nvSpPr>
        <p:spPr>
          <a:xfrm>
            <a:off x="3883236" y="5726865"/>
            <a:ext cx="3167170" cy="1296235"/>
          </a:xfrm>
          <a:prstGeom prst="roundRect">
            <a:avLst/>
          </a:prstGeom>
          <a:solidFill>
            <a:srgbClr val="FFD2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Прямоугольник: скругленные углы 56">
            <a:extLst>
              <a:ext uri="{FF2B5EF4-FFF2-40B4-BE49-F238E27FC236}">
                <a16:creationId xmlns:a16="http://schemas.microsoft.com/office/drawing/2014/main" id="{A634D2CF-8F73-AD9D-EEB9-0FF95AF7B82A}"/>
              </a:ext>
            </a:extLst>
          </p:cNvPr>
          <p:cNvSpPr/>
          <p:nvPr/>
        </p:nvSpPr>
        <p:spPr>
          <a:xfrm>
            <a:off x="656376" y="7539674"/>
            <a:ext cx="2830030" cy="1296235"/>
          </a:xfrm>
          <a:prstGeom prst="roundRect">
            <a:avLst/>
          </a:prstGeom>
          <a:solidFill>
            <a:srgbClr val="FFD2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Прямоугольник: скругленные углы 57">
            <a:extLst>
              <a:ext uri="{FF2B5EF4-FFF2-40B4-BE49-F238E27FC236}">
                <a16:creationId xmlns:a16="http://schemas.microsoft.com/office/drawing/2014/main" id="{102826EF-457D-C500-5BCB-C4C16F1DBB95}"/>
              </a:ext>
            </a:extLst>
          </p:cNvPr>
          <p:cNvSpPr/>
          <p:nvPr/>
        </p:nvSpPr>
        <p:spPr>
          <a:xfrm>
            <a:off x="3883236" y="7539674"/>
            <a:ext cx="3167170" cy="1296235"/>
          </a:xfrm>
          <a:prstGeom prst="roundRect">
            <a:avLst/>
          </a:prstGeom>
          <a:solidFill>
            <a:srgbClr val="FFD2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4"/>
          <p:cNvSpPr txBox="1"/>
          <p:nvPr/>
        </p:nvSpPr>
        <p:spPr>
          <a:xfrm>
            <a:off x="639866" y="2493343"/>
            <a:ext cx="6048000" cy="9339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00"/>
              </a:lnSpc>
            </a:pPr>
            <a:r>
              <a:rPr lang="ru-RU" sz="7200" b="1" spc="-331" dirty="0">
                <a:solidFill>
                  <a:srgbClr val="174178"/>
                </a:solidFill>
                <a:latin typeface="Myriad Pro" panose="020B0503030403020204" pitchFamily="34" charset="0"/>
                <a:ea typeface="Aileron Heavy"/>
                <a:cs typeface="Aileron Heavy"/>
                <a:sym typeface="Aileron Heavy"/>
              </a:rPr>
              <a:t>О компании</a:t>
            </a:r>
            <a:endParaRPr lang="en-US" sz="7200" b="1" spc="-331" dirty="0">
              <a:solidFill>
                <a:srgbClr val="174178"/>
              </a:solidFill>
              <a:latin typeface="Myriad Pro" panose="020B0503030403020204" pitchFamily="34" charset="0"/>
              <a:ea typeface="Aileron Heavy"/>
              <a:cs typeface="Aileron Heavy"/>
              <a:sym typeface="Aileron Heavy"/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1091870" y="6168935"/>
            <a:ext cx="2844000" cy="2594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00"/>
              </a:lnSpc>
            </a:pPr>
            <a:r>
              <a:rPr lang="ru-RU" sz="2000" b="1" spc="-92" dirty="0">
                <a:solidFill>
                  <a:srgbClr val="061C4B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Опыт:</a:t>
            </a:r>
            <a:endParaRPr lang="en-US" sz="2000" b="1" spc="-92" dirty="0">
              <a:solidFill>
                <a:srgbClr val="061C4B"/>
              </a:solidFill>
              <a:latin typeface="Myriad Pro" panose="020B0503030403020204" pitchFamily="34" charset="0"/>
              <a:ea typeface="Aileron Bold"/>
              <a:cs typeface="Aileron Bold"/>
              <a:sym typeface="Aileron Bold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4299782" y="6168935"/>
            <a:ext cx="2844000" cy="2594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00"/>
              </a:lnSpc>
            </a:pPr>
            <a:r>
              <a:rPr lang="ru-RU" sz="2000" b="1" spc="-92" dirty="0">
                <a:solidFill>
                  <a:srgbClr val="061C4B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Производственная база: </a:t>
            </a:r>
            <a:endParaRPr lang="en-US" sz="2000" b="1" spc="-92" dirty="0">
              <a:solidFill>
                <a:srgbClr val="061C4B"/>
              </a:solidFill>
              <a:latin typeface="Myriad Pro" panose="020B0503030403020204" pitchFamily="34" charset="0"/>
              <a:ea typeface="Aileron Bold"/>
              <a:cs typeface="Aileron Bold"/>
              <a:sym typeface="Aileron Bold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978276" y="6448138"/>
            <a:ext cx="2844000" cy="3590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29541" lvl="1" algn="l">
              <a:lnSpc>
                <a:spcPts val="1440"/>
              </a:lnSpc>
            </a:pPr>
            <a:r>
              <a:rPr lang="ru-RU" sz="1200" spc="-31" dirty="0">
                <a:solidFill>
                  <a:srgbClr val="061C4B"/>
                </a:solidFill>
                <a:latin typeface="Myriad Pro" panose="020B0503030403020204" pitchFamily="34" charset="0"/>
                <a:ea typeface="Aileron"/>
                <a:cs typeface="Aileron"/>
                <a:sym typeface="Aileron"/>
              </a:rPr>
              <a:t>более [X] лет на локальном и международном рынках</a:t>
            </a:r>
            <a:endParaRPr lang="en-US" sz="1200" spc="-31" dirty="0">
              <a:solidFill>
                <a:srgbClr val="061C4B"/>
              </a:solidFill>
              <a:latin typeface="Myriad Pro" panose="020B0503030403020204" pitchFamily="34" charset="0"/>
              <a:ea typeface="Aileron"/>
              <a:cs typeface="Aileron"/>
              <a:sym typeface="Aileron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4186188" y="6428365"/>
            <a:ext cx="2844000" cy="1795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29541" lvl="1" algn="l">
              <a:lnSpc>
                <a:spcPts val="1440"/>
              </a:lnSpc>
            </a:pPr>
            <a:r>
              <a:rPr lang="ru-RU" sz="1200" spc="-31" dirty="0">
                <a:solidFill>
                  <a:srgbClr val="061C4B"/>
                </a:solidFill>
                <a:latin typeface="Myriad Pro" panose="020B0503030403020204" pitchFamily="34" charset="0"/>
                <a:ea typeface="Aileron"/>
                <a:cs typeface="Aileron"/>
                <a:sym typeface="Aileron"/>
              </a:rPr>
              <a:t>собственные мощности площадью [X м²]</a:t>
            </a:r>
          </a:p>
        </p:txBody>
      </p:sp>
      <p:pic>
        <p:nvPicPr>
          <p:cNvPr id="23" name="Рисунок 22" descr="Изображение выглядит как текст, снимок экрана, Шрифт, пульт дистанционного управления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0DB2B9D4-D8A8-76C9-CFEF-E3ABE94E0BF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23" t="33083" r="34319" b="50270"/>
          <a:stretch>
            <a:fillRect/>
          </a:stretch>
        </p:blipFill>
        <p:spPr>
          <a:xfrm>
            <a:off x="425450" y="469900"/>
            <a:ext cx="2103200" cy="926352"/>
          </a:xfrm>
          <a:prstGeom prst="rect">
            <a:avLst/>
          </a:prstGeom>
        </p:spPr>
      </p:pic>
      <p:sp>
        <p:nvSpPr>
          <p:cNvPr id="24" name="TextBox 12">
            <a:extLst>
              <a:ext uri="{FF2B5EF4-FFF2-40B4-BE49-F238E27FC236}">
                <a16:creationId xmlns:a16="http://schemas.microsoft.com/office/drawing/2014/main" id="{E208CC28-57B1-A1F8-42D0-7A113546CD45}"/>
              </a:ext>
            </a:extLst>
          </p:cNvPr>
          <p:cNvSpPr txBox="1"/>
          <p:nvPr/>
        </p:nvSpPr>
        <p:spPr>
          <a:xfrm>
            <a:off x="756000" y="3908769"/>
            <a:ext cx="5689250" cy="107997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440"/>
              </a:lnSpc>
            </a:pPr>
            <a:r>
              <a:rPr lang="ru-RU" sz="1400" spc="-31" dirty="0">
                <a:solidFill>
                  <a:schemeClr val="tx1">
                    <a:lumMod val="95000"/>
                    <a:lumOff val="5000"/>
                  </a:schemeClr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надёжный производитель и экспортёр из Кыргызстана с фокусом на [основная продукция или сфера: аграрный сектор, швейное производство, пищевые товары, ИТ-услуги и др.].</a:t>
            </a:r>
          </a:p>
          <a:p>
            <a:pPr algn="just">
              <a:lnSpc>
                <a:spcPts val="1440"/>
              </a:lnSpc>
            </a:pPr>
            <a:endParaRPr lang="ru-RU" sz="1400" spc="-31" dirty="0">
              <a:solidFill>
                <a:schemeClr val="tx1">
                  <a:lumMod val="95000"/>
                  <a:lumOff val="5000"/>
                </a:schemeClr>
              </a:solidFill>
              <a:latin typeface="Myriad Pro" panose="020B0503030403020204" pitchFamily="34" charset="0"/>
              <a:ea typeface="IBM Plex Sans Arabic"/>
              <a:cs typeface="IBM Plex Sans Arabic"/>
              <a:sym typeface="IBM Plex Sans Arabic"/>
            </a:endParaRPr>
          </a:p>
          <a:p>
            <a:pPr algn="just">
              <a:lnSpc>
                <a:spcPts val="1440"/>
              </a:lnSpc>
            </a:pPr>
            <a:r>
              <a:rPr lang="ru-RU" sz="1400" spc="-31" dirty="0">
                <a:solidFill>
                  <a:schemeClr val="tx1">
                    <a:lumMod val="95000"/>
                    <a:lumOff val="5000"/>
                  </a:schemeClr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С момента основания в [год], мы выстроили устойчивые цепочки поставок и надёжные отношения с партнёрами в [страны/регионы].</a:t>
            </a:r>
            <a:endParaRPr lang="en-US" sz="1400" spc="-31" dirty="0">
              <a:solidFill>
                <a:schemeClr val="tx1">
                  <a:lumMod val="95000"/>
                  <a:lumOff val="5000"/>
                </a:schemeClr>
              </a:solidFill>
              <a:latin typeface="Myriad Pro" panose="020B0503030403020204" pitchFamily="34" charset="0"/>
              <a:ea typeface="IBM Plex Sans Arabic"/>
              <a:cs typeface="IBM Plex Sans Arabic"/>
              <a:sym typeface="IBM Plex Sans Arabic"/>
            </a:endParaRPr>
          </a:p>
        </p:txBody>
      </p:sp>
      <p:sp>
        <p:nvSpPr>
          <p:cNvPr id="25" name="TextBox 20">
            <a:extLst>
              <a:ext uri="{FF2B5EF4-FFF2-40B4-BE49-F238E27FC236}">
                <a16:creationId xmlns:a16="http://schemas.microsoft.com/office/drawing/2014/main" id="{77FE9EF9-C1AC-DA92-AB18-BA9FCBB9941B}"/>
              </a:ext>
            </a:extLst>
          </p:cNvPr>
          <p:cNvSpPr txBox="1"/>
          <p:nvPr/>
        </p:nvSpPr>
        <p:spPr>
          <a:xfrm>
            <a:off x="756000" y="3615895"/>
            <a:ext cx="2844000" cy="233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799"/>
              </a:lnSpc>
            </a:pPr>
            <a:r>
              <a:rPr lang="ru-RU" sz="1799" b="1" spc="-82" dirty="0">
                <a:solidFill>
                  <a:srgbClr val="19517D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Компания </a:t>
            </a:r>
            <a:endParaRPr lang="en-US" sz="1799" b="1" spc="-82" dirty="0">
              <a:solidFill>
                <a:srgbClr val="19517D"/>
              </a:solidFill>
              <a:latin typeface="Myriad Pro" panose="020B0503030403020204" pitchFamily="34" charset="0"/>
              <a:ea typeface="IBM Plex Sans Arabic Bold"/>
              <a:cs typeface="IBM Plex Sans Arabic Bold"/>
              <a:sym typeface="IBM Plex Sans Arabic Bold"/>
            </a:endParaRPr>
          </a:p>
        </p:txBody>
      </p:sp>
      <p:sp>
        <p:nvSpPr>
          <p:cNvPr id="35" name="TextBox 15">
            <a:extLst>
              <a:ext uri="{FF2B5EF4-FFF2-40B4-BE49-F238E27FC236}">
                <a16:creationId xmlns:a16="http://schemas.microsoft.com/office/drawing/2014/main" id="{BB03C0C5-29A5-A00A-5EDB-AA6054A900D8}"/>
              </a:ext>
            </a:extLst>
          </p:cNvPr>
          <p:cNvSpPr txBox="1"/>
          <p:nvPr/>
        </p:nvSpPr>
        <p:spPr>
          <a:xfrm>
            <a:off x="1091870" y="7849338"/>
            <a:ext cx="2844000" cy="2594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00"/>
              </a:lnSpc>
            </a:pPr>
            <a:r>
              <a:rPr lang="ru-RU" sz="2000" b="1" spc="-92" dirty="0">
                <a:solidFill>
                  <a:srgbClr val="061C4B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Штат:</a:t>
            </a:r>
            <a:endParaRPr lang="en-US" sz="2000" b="1" spc="-92" dirty="0">
              <a:solidFill>
                <a:srgbClr val="061C4B"/>
              </a:solidFill>
              <a:latin typeface="Myriad Pro" panose="020B0503030403020204" pitchFamily="34" charset="0"/>
              <a:ea typeface="Aileron Bold"/>
              <a:cs typeface="Aileron Bold"/>
              <a:sym typeface="Aileron Bold"/>
            </a:endParaRPr>
          </a:p>
        </p:txBody>
      </p:sp>
      <p:sp>
        <p:nvSpPr>
          <p:cNvPr id="36" name="TextBox 16">
            <a:extLst>
              <a:ext uri="{FF2B5EF4-FFF2-40B4-BE49-F238E27FC236}">
                <a16:creationId xmlns:a16="http://schemas.microsoft.com/office/drawing/2014/main" id="{20B3EBD0-F3EF-3B48-9FA7-6F393D530565}"/>
              </a:ext>
            </a:extLst>
          </p:cNvPr>
          <p:cNvSpPr txBox="1"/>
          <p:nvPr/>
        </p:nvSpPr>
        <p:spPr>
          <a:xfrm>
            <a:off x="4299782" y="7849338"/>
            <a:ext cx="2844000" cy="2594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00"/>
              </a:lnSpc>
            </a:pPr>
            <a:r>
              <a:rPr lang="ru-RU" sz="2000" b="1" spc="-92" dirty="0">
                <a:solidFill>
                  <a:srgbClr val="061C4B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Сертификация: </a:t>
            </a:r>
            <a:endParaRPr lang="en-US" sz="2000" b="1" spc="-92" dirty="0">
              <a:solidFill>
                <a:srgbClr val="061C4B"/>
              </a:solidFill>
              <a:latin typeface="Myriad Pro" panose="020B0503030403020204" pitchFamily="34" charset="0"/>
              <a:ea typeface="Aileron Bold"/>
              <a:cs typeface="Aileron Bold"/>
              <a:sym typeface="Aileron Bold"/>
            </a:endParaRPr>
          </a:p>
        </p:txBody>
      </p:sp>
      <p:sp>
        <p:nvSpPr>
          <p:cNvPr id="37" name="TextBox 19">
            <a:extLst>
              <a:ext uri="{FF2B5EF4-FFF2-40B4-BE49-F238E27FC236}">
                <a16:creationId xmlns:a16="http://schemas.microsoft.com/office/drawing/2014/main" id="{B94598B4-06FF-1738-033F-47CB74F799BA}"/>
              </a:ext>
            </a:extLst>
          </p:cNvPr>
          <p:cNvSpPr txBox="1"/>
          <p:nvPr/>
        </p:nvSpPr>
        <p:spPr>
          <a:xfrm>
            <a:off x="978276" y="8128541"/>
            <a:ext cx="2844000" cy="1795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29541" lvl="1" algn="l">
              <a:lnSpc>
                <a:spcPts val="1440"/>
              </a:lnSpc>
            </a:pPr>
            <a:r>
              <a:rPr lang="en-US" sz="1200" spc="-31" dirty="0">
                <a:solidFill>
                  <a:srgbClr val="061C4B"/>
                </a:solidFill>
                <a:latin typeface="Myriad Pro" panose="020B0503030403020204" pitchFamily="34" charset="0"/>
                <a:ea typeface="Aileron"/>
                <a:cs typeface="Aileron"/>
                <a:sym typeface="Aileron"/>
              </a:rPr>
              <a:t>[X] </a:t>
            </a:r>
            <a:r>
              <a:rPr lang="ru-RU" sz="1200" spc="-31" dirty="0">
                <a:solidFill>
                  <a:srgbClr val="061C4B"/>
                </a:solidFill>
                <a:latin typeface="Myriad Pro" panose="020B0503030403020204" pitchFamily="34" charset="0"/>
                <a:ea typeface="Aileron"/>
                <a:cs typeface="Aileron"/>
                <a:sym typeface="Aileron"/>
              </a:rPr>
              <a:t>сотрудников</a:t>
            </a:r>
          </a:p>
        </p:txBody>
      </p:sp>
      <p:sp>
        <p:nvSpPr>
          <p:cNvPr id="38" name="TextBox 21">
            <a:extLst>
              <a:ext uri="{FF2B5EF4-FFF2-40B4-BE49-F238E27FC236}">
                <a16:creationId xmlns:a16="http://schemas.microsoft.com/office/drawing/2014/main" id="{EC24D32C-5851-D410-E2A8-AD9A6D471277}"/>
              </a:ext>
            </a:extLst>
          </p:cNvPr>
          <p:cNvSpPr txBox="1"/>
          <p:nvPr/>
        </p:nvSpPr>
        <p:spPr>
          <a:xfrm>
            <a:off x="4186188" y="8108768"/>
            <a:ext cx="2844000" cy="1795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29541" lvl="1" algn="l">
              <a:lnSpc>
                <a:spcPts val="1440"/>
              </a:lnSpc>
            </a:pPr>
            <a:r>
              <a:rPr lang="pt-BR" sz="1200" spc="-31" dirty="0">
                <a:solidFill>
                  <a:srgbClr val="061C4B"/>
                </a:solidFill>
                <a:latin typeface="Myriad Pro" panose="020B0503030403020204" pitchFamily="34" charset="0"/>
                <a:ea typeface="Aileron"/>
                <a:cs typeface="Aileron"/>
                <a:sym typeface="Aileron"/>
              </a:rPr>
              <a:t>ISO 22000, Organic EU, Halal, GOTS и т. д.]</a:t>
            </a:r>
            <a:endParaRPr lang="ru-RU" sz="1200" spc="-31" dirty="0">
              <a:solidFill>
                <a:srgbClr val="061C4B"/>
              </a:solidFill>
              <a:latin typeface="Myriad Pro" panose="020B0503030403020204" pitchFamily="34" charset="0"/>
              <a:ea typeface="Aileron"/>
              <a:cs typeface="Aileron"/>
              <a:sym typeface="Aileron"/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8B92D4C0-D4D6-2AF5-DD65-B76809B563D1}"/>
              </a:ext>
            </a:extLst>
          </p:cNvPr>
          <p:cNvGrpSpPr/>
          <p:nvPr/>
        </p:nvGrpSpPr>
        <p:grpSpPr>
          <a:xfrm>
            <a:off x="6594384" y="8629013"/>
            <a:ext cx="2992102" cy="3022424"/>
            <a:chOff x="4830503" y="8134385"/>
            <a:chExt cx="2992102" cy="3022424"/>
          </a:xfrm>
        </p:grpSpPr>
        <p:grpSp>
          <p:nvGrpSpPr>
            <p:cNvPr id="13" name="Group 5">
              <a:extLst>
                <a:ext uri="{FF2B5EF4-FFF2-40B4-BE49-F238E27FC236}">
                  <a16:creationId xmlns:a16="http://schemas.microsoft.com/office/drawing/2014/main" id="{DDAC31D8-3D62-A98B-24A1-06FE5CB82D0C}"/>
                </a:ext>
              </a:extLst>
            </p:cNvPr>
            <p:cNvGrpSpPr/>
            <p:nvPr/>
          </p:nvGrpSpPr>
          <p:grpSpPr>
            <a:xfrm rot="8100000">
              <a:off x="4830503" y="8134385"/>
              <a:ext cx="2553231" cy="2553231"/>
              <a:chOff x="0" y="0"/>
              <a:chExt cx="1175294" cy="1175294"/>
            </a:xfrm>
          </p:grpSpPr>
          <p:sp>
            <p:nvSpPr>
              <p:cNvPr id="40" name="Freeform 6">
                <a:extLst>
                  <a:ext uri="{FF2B5EF4-FFF2-40B4-BE49-F238E27FC236}">
                    <a16:creationId xmlns:a16="http://schemas.microsoft.com/office/drawing/2014/main" id="{3F07E102-CA20-3BC3-66EF-AF1323500FED}"/>
                  </a:ext>
                </a:extLst>
              </p:cNvPr>
              <p:cNvSpPr/>
              <p:nvPr/>
            </p:nvSpPr>
            <p:spPr>
              <a:xfrm>
                <a:off x="0" y="0"/>
                <a:ext cx="1175294" cy="1175294"/>
              </a:xfrm>
              <a:custGeom>
                <a:avLst/>
                <a:gdLst/>
                <a:ahLst/>
                <a:cxnLst/>
                <a:rect l="l" t="t" r="r" b="b"/>
                <a:pathLst>
                  <a:path w="1175294" h="1175294">
                    <a:moveTo>
                      <a:pt x="103095" y="0"/>
                    </a:moveTo>
                    <a:lnTo>
                      <a:pt x="1072199" y="0"/>
                    </a:lnTo>
                    <a:cubicBezTo>
                      <a:pt x="1099541" y="0"/>
                      <a:pt x="1125764" y="10862"/>
                      <a:pt x="1145098" y="30196"/>
                    </a:cubicBezTo>
                    <a:cubicBezTo>
                      <a:pt x="1164432" y="49530"/>
                      <a:pt x="1175294" y="75752"/>
                      <a:pt x="1175294" y="103095"/>
                    </a:cubicBezTo>
                    <a:lnTo>
                      <a:pt x="1175294" y="1072199"/>
                    </a:lnTo>
                    <a:cubicBezTo>
                      <a:pt x="1175294" y="1099541"/>
                      <a:pt x="1164432" y="1125764"/>
                      <a:pt x="1145098" y="1145098"/>
                    </a:cubicBezTo>
                    <a:cubicBezTo>
                      <a:pt x="1125764" y="1164432"/>
                      <a:pt x="1099541" y="1175294"/>
                      <a:pt x="1072199" y="1175294"/>
                    </a:cubicBezTo>
                    <a:lnTo>
                      <a:pt x="103095" y="1175294"/>
                    </a:lnTo>
                    <a:cubicBezTo>
                      <a:pt x="75752" y="1175294"/>
                      <a:pt x="49530" y="1164432"/>
                      <a:pt x="30196" y="1145098"/>
                    </a:cubicBezTo>
                    <a:cubicBezTo>
                      <a:pt x="10862" y="1125764"/>
                      <a:pt x="0" y="1099541"/>
                      <a:pt x="0" y="1072199"/>
                    </a:cubicBezTo>
                    <a:lnTo>
                      <a:pt x="0" y="103095"/>
                    </a:lnTo>
                    <a:cubicBezTo>
                      <a:pt x="0" y="75752"/>
                      <a:pt x="10862" y="49530"/>
                      <a:pt x="30196" y="30196"/>
                    </a:cubicBezTo>
                    <a:cubicBezTo>
                      <a:pt x="49530" y="10862"/>
                      <a:pt x="75752" y="0"/>
                      <a:pt x="103095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0" cap="rnd">
                <a:solidFill>
                  <a:srgbClr val="E3DFDF"/>
                </a:solidFill>
                <a:prstDash val="solid"/>
                <a:round/>
              </a:ln>
            </p:spPr>
          </p:sp>
          <p:sp>
            <p:nvSpPr>
              <p:cNvPr id="41" name="TextBox 7">
                <a:extLst>
                  <a:ext uri="{FF2B5EF4-FFF2-40B4-BE49-F238E27FC236}">
                    <a16:creationId xmlns:a16="http://schemas.microsoft.com/office/drawing/2014/main" id="{24664BB8-F137-05C0-56BC-C10FB3CD26CD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1175294" cy="122291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17" name="Group 17">
              <a:extLst>
                <a:ext uri="{FF2B5EF4-FFF2-40B4-BE49-F238E27FC236}">
                  <a16:creationId xmlns:a16="http://schemas.microsoft.com/office/drawing/2014/main" id="{F7BBC562-8506-37D5-0CF2-F3AFDA84AAAD}"/>
                </a:ext>
              </a:extLst>
            </p:cNvPr>
            <p:cNvGrpSpPr/>
            <p:nvPr/>
          </p:nvGrpSpPr>
          <p:grpSpPr>
            <a:xfrm rot="8100000">
              <a:off x="6056863" y="8339371"/>
              <a:ext cx="1765742" cy="1765742"/>
              <a:chOff x="0" y="0"/>
              <a:chExt cx="812800" cy="812800"/>
            </a:xfrm>
          </p:grpSpPr>
          <p:sp>
            <p:nvSpPr>
              <p:cNvPr id="26" name="Freeform 18">
                <a:extLst>
                  <a:ext uri="{FF2B5EF4-FFF2-40B4-BE49-F238E27FC236}">
                    <a16:creationId xmlns:a16="http://schemas.microsoft.com/office/drawing/2014/main" id="{083BD3A8-C009-D6E7-74C7-A6BF91E7D309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149073" y="0"/>
                    </a:moveTo>
                    <a:lnTo>
                      <a:pt x="663727" y="0"/>
                    </a:lnTo>
                    <a:cubicBezTo>
                      <a:pt x="703263" y="0"/>
                      <a:pt x="741181" y="15706"/>
                      <a:pt x="769137" y="43663"/>
                    </a:cubicBezTo>
                    <a:cubicBezTo>
                      <a:pt x="797094" y="71619"/>
                      <a:pt x="812800" y="109537"/>
                      <a:pt x="812800" y="149073"/>
                    </a:cubicBezTo>
                    <a:lnTo>
                      <a:pt x="812800" y="663727"/>
                    </a:lnTo>
                    <a:cubicBezTo>
                      <a:pt x="812800" y="703263"/>
                      <a:pt x="797094" y="741181"/>
                      <a:pt x="769137" y="769137"/>
                    </a:cubicBezTo>
                    <a:cubicBezTo>
                      <a:pt x="741181" y="797094"/>
                      <a:pt x="703263" y="812800"/>
                      <a:pt x="663727" y="812800"/>
                    </a:cubicBezTo>
                    <a:lnTo>
                      <a:pt x="149073" y="812800"/>
                    </a:lnTo>
                    <a:cubicBezTo>
                      <a:pt x="109537" y="812800"/>
                      <a:pt x="71619" y="797094"/>
                      <a:pt x="43663" y="769137"/>
                    </a:cubicBezTo>
                    <a:cubicBezTo>
                      <a:pt x="15706" y="741181"/>
                      <a:pt x="0" y="703263"/>
                      <a:pt x="0" y="663727"/>
                    </a:cubicBezTo>
                    <a:lnTo>
                      <a:pt x="0" y="149073"/>
                    </a:lnTo>
                    <a:cubicBezTo>
                      <a:pt x="0" y="109537"/>
                      <a:pt x="15706" y="71619"/>
                      <a:pt x="43663" y="43663"/>
                    </a:cubicBezTo>
                    <a:cubicBezTo>
                      <a:pt x="71619" y="15706"/>
                      <a:pt x="109537" y="0"/>
                      <a:pt x="149073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0" cap="rnd">
                <a:solidFill>
                  <a:srgbClr val="FFD230"/>
                </a:solidFill>
                <a:prstDash val="solid"/>
                <a:round/>
              </a:ln>
            </p:spPr>
          </p:sp>
          <p:sp>
            <p:nvSpPr>
              <p:cNvPr id="39" name="TextBox 19">
                <a:extLst>
                  <a:ext uri="{FF2B5EF4-FFF2-40B4-BE49-F238E27FC236}">
                    <a16:creationId xmlns:a16="http://schemas.microsoft.com/office/drawing/2014/main" id="{3A03B1A6-D18D-B6B2-C5F5-62713EB4B416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812800" cy="8604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18" name="Group 23">
              <a:extLst>
                <a:ext uri="{FF2B5EF4-FFF2-40B4-BE49-F238E27FC236}">
                  <a16:creationId xmlns:a16="http://schemas.microsoft.com/office/drawing/2014/main" id="{157982A5-E257-BA41-C9A5-13668DDB5931}"/>
                </a:ext>
              </a:extLst>
            </p:cNvPr>
            <p:cNvGrpSpPr/>
            <p:nvPr/>
          </p:nvGrpSpPr>
          <p:grpSpPr>
            <a:xfrm rot="8100000">
              <a:off x="4889834" y="9784811"/>
              <a:ext cx="1371998" cy="1371998"/>
              <a:chOff x="0" y="0"/>
              <a:chExt cx="631553" cy="631553"/>
            </a:xfrm>
          </p:grpSpPr>
          <p:sp>
            <p:nvSpPr>
              <p:cNvPr id="20" name="Freeform 24">
                <a:extLst>
                  <a:ext uri="{FF2B5EF4-FFF2-40B4-BE49-F238E27FC236}">
                    <a16:creationId xmlns:a16="http://schemas.microsoft.com/office/drawing/2014/main" id="{8526B2AA-0479-F1E9-344A-2F17971C40AC}"/>
                  </a:ext>
                </a:extLst>
              </p:cNvPr>
              <p:cNvSpPr/>
              <p:nvPr/>
            </p:nvSpPr>
            <p:spPr>
              <a:xfrm>
                <a:off x="0" y="0"/>
                <a:ext cx="631553" cy="631553"/>
              </a:xfrm>
              <a:custGeom>
                <a:avLst/>
                <a:gdLst/>
                <a:ahLst/>
                <a:cxnLst/>
                <a:rect l="l" t="t" r="r" b="b"/>
                <a:pathLst>
                  <a:path w="631553" h="631553">
                    <a:moveTo>
                      <a:pt x="191855" y="0"/>
                    </a:moveTo>
                    <a:lnTo>
                      <a:pt x="439698" y="0"/>
                    </a:lnTo>
                    <a:cubicBezTo>
                      <a:pt x="545657" y="0"/>
                      <a:pt x="631553" y="85897"/>
                      <a:pt x="631553" y="191855"/>
                    </a:cubicBezTo>
                    <a:lnTo>
                      <a:pt x="631553" y="439698"/>
                    </a:lnTo>
                    <a:cubicBezTo>
                      <a:pt x="631553" y="545657"/>
                      <a:pt x="545657" y="631553"/>
                      <a:pt x="439698" y="631553"/>
                    </a:cubicBezTo>
                    <a:lnTo>
                      <a:pt x="191855" y="631553"/>
                    </a:lnTo>
                    <a:cubicBezTo>
                      <a:pt x="85897" y="631553"/>
                      <a:pt x="0" y="545657"/>
                      <a:pt x="0" y="439698"/>
                    </a:cubicBezTo>
                    <a:lnTo>
                      <a:pt x="0" y="191855"/>
                    </a:lnTo>
                    <a:cubicBezTo>
                      <a:pt x="0" y="85897"/>
                      <a:pt x="85897" y="0"/>
                      <a:pt x="191855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0" cap="rnd">
                <a:solidFill>
                  <a:srgbClr val="174178"/>
                </a:solidFill>
                <a:prstDash val="solid"/>
                <a:round/>
              </a:ln>
            </p:spPr>
          </p:sp>
          <p:sp>
            <p:nvSpPr>
              <p:cNvPr id="22" name="TextBox 25">
                <a:extLst>
                  <a:ext uri="{FF2B5EF4-FFF2-40B4-BE49-F238E27FC236}">
                    <a16:creationId xmlns:a16="http://schemas.microsoft.com/office/drawing/2014/main" id="{E70503BA-9804-5C1E-2884-A224AB267D41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631553" cy="67917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</p:grpSp>
      <p:cxnSp>
        <p:nvCxnSpPr>
          <p:cNvPr id="60" name="Прямая соединительная линия 59">
            <a:extLst>
              <a:ext uri="{FF2B5EF4-FFF2-40B4-BE49-F238E27FC236}">
                <a16:creationId xmlns:a16="http://schemas.microsoft.com/office/drawing/2014/main" id="{B49954C6-6F86-E64D-23E4-A36B17C3984B}"/>
              </a:ext>
            </a:extLst>
          </p:cNvPr>
          <p:cNvCxnSpPr/>
          <p:nvPr/>
        </p:nvCxnSpPr>
        <p:spPr>
          <a:xfrm>
            <a:off x="962116" y="6014345"/>
            <a:ext cx="0" cy="838200"/>
          </a:xfrm>
          <a:prstGeom prst="line">
            <a:avLst/>
          </a:prstGeom>
          <a:ln w="57150">
            <a:solidFill>
              <a:srgbClr val="1741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>
            <a:extLst>
              <a:ext uri="{FF2B5EF4-FFF2-40B4-BE49-F238E27FC236}">
                <a16:creationId xmlns:a16="http://schemas.microsoft.com/office/drawing/2014/main" id="{40AD775A-D14D-C95F-BD73-D930D10F41C1}"/>
              </a:ext>
            </a:extLst>
          </p:cNvPr>
          <p:cNvCxnSpPr/>
          <p:nvPr/>
        </p:nvCxnSpPr>
        <p:spPr>
          <a:xfrm>
            <a:off x="4159250" y="6014345"/>
            <a:ext cx="0" cy="838200"/>
          </a:xfrm>
          <a:prstGeom prst="line">
            <a:avLst/>
          </a:prstGeom>
          <a:ln w="57150">
            <a:solidFill>
              <a:srgbClr val="1741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>
            <a:extLst>
              <a:ext uri="{FF2B5EF4-FFF2-40B4-BE49-F238E27FC236}">
                <a16:creationId xmlns:a16="http://schemas.microsoft.com/office/drawing/2014/main" id="{C6F86118-AF66-4614-FE68-DBFE55168700}"/>
              </a:ext>
            </a:extLst>
          </p:cNvPr>
          <p:cNvCxnSpPr/>
          <p:nvPr/>
        </p:nvCxnSpPr>
        <p:spPr>
          <a:xfrm>
            <a:off x="962116" y="7839719"/>
            <a:ext cx="0" cy="838200"/>
          </a:xfrm>
          <a:prstGeom prst="line">
            <a:avLst/>
          </a:prstGeom>
          <a:ln w="57150">
            <a:solidFill>
              <a:srgbClr val="1741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>
            <a:extLst>
              <a:ext uri="{FF2B5EF4-FFF2-40B4-BE49-F238E27FC236}">
                <a16:creationId xmlns:a16="http://schemas.microsoft.com/office/drawing/2014/main" id="{74838B3D-3FDE-44BD-E276-CA5BCDBF6972}"/>
              </a:ext>
            </a:extLst>
          </p:cNvPr>
          <p:cNvCxnSpPr/>
          <p:nvPr/>
        </p:nvCxnSpPr>
        <p:spPr>
          <a:xfrm>
            <a:off x="4159250" y="7839719"/>
            <a:ext cx="0" cy="838200"/>
          </a:xfrm>
          <a:prstGeom prst="line">
            <a:avLst/>
          </a:prstGeom>
          <a:ln w="57150">
            <a:solidFill>
              <a:srgbClr val="1741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7560000" cy="10692000"/>
          </a:xfrm>
          <a:custGeom>
            <a:avLst/>
            <a:gdLst/>
            <a:ahLst/>
            <a:cxnLst/>
            <a:rect l="l" t="t" r="r" b="b"/>
            <a:pathLst>
              <a:path w="7560000" h="10692000">
                <a:moveTo>
                  <a:pt x="0" y="0"/>
                </a:moveTo>
                <a:lnTo>
                  <a:pt x="7560000" y="0"/>
                </a:lnTo>
                <a:lnTo>
                  <a:pt x="7560000" y="10692000"/>
                </a:lnTo>
                <a:lnTo>
                  <a:pt x="0" y="10692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2226" t="-1069" r="-22226" b="-1069"/>
            </a:stretch>
          </a:blipFill>
        </p:spPr>
      </p:sp>
      <p:sp>
        <p:nvSpPr>
          <p:cNvPr id="14" name="TextBox 14"/>
          <p:cNvSpPr txBox="1"/>
          <p:nvPr/>
        </p:nvSpPr>
        <p:spPr>
          <a:xfrm>
            <a:off x="756000" y="1802607"/>
            <a:ext cx="6048000" cy="18573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00"/>
              </a:lnSpc>
            </a:pPr>
            <a:r>
              <a:rPr lang="ru-RU" sz="7200" b="1" spc="-331" dirty="0">
                <a:solidFill>
                  <a:srgbClr val="174178"/>
                </a:solidFill>
                <a:latin typeface="Myriad Pro" panose="020B0503030403020204" pitchFamily="34" charset="0"/>
                <a:ea typeface="Aileron Heavy"/>
                <a:cs typeface="Aileron Heavy"/>
                <a:sym typeface="Aileron Heavy"/>
              </a:rPr>
              <a:t>Что мы предлагаем</a:t>
            </a:r>
            <a:endParaRPr lang="en-US" sz="7200" b="1" spc="-331" dirty="0">
              <a:solidFill>
                <a:srgbClr val="174178"/>
              </a:solidFill>
              <a:latin typeface="Myriad Pro" panose="020B0503030403020204" pitchFamily="34" charset="0"/>
              <a:ea typeface="Aileron Heavy"/>
              <a:cs typeface="Aileron Heavy"/>
              <a:sym typeface="Aileron Heavy"/>
            </a:endParaRPr>
          </a:p>
        </p:txBody>
      </p:sp>
      <p:sp>
        <p:nvSpPr>
          <p:cNvPr id="38" name="TextBox 38"/>
          <p:cNvSpPr txBox="1"/>
          <p:nvPr/>
        </p:nvSpPr>
        <p:spPr>
          <a:xfrm>
            <a:off x="776246" y="3719472"/>
            <a:ext cx="6048000" cy="3686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440"/>
              </a:lnSpc>
            </a:pPr>
            <a:r>
              <a:rPr lang="ru-RU" sz="1600" spc="-31" dirty="0">
                <a:solidFill>
                  <a:srgbClr val="061C4B"/>
                </a:solidFill>
                <a:latin typeface="Myriad Pro" panose="020B0503030403020204" pitchFamily="34" charset="0"/>
                <a:ea typeface="Aileron"/>
                <a:cs typeface="Aileron"/>
                <a:sym typeface="Aileron"/>
              </a:rPr>
              <a:t>Мы предоставляем решения и продукцию, адаптированные под экспортные требования и потребности зарубежных партнёров.</a:t>
            </a:r>
            <a:endParaRPr lang="en-US" sz="1600" spc="-31" dirty="0">
              <a:solidFill>
                <a:srgbClr val="061C4B"/>
              </a:solidFill>
              <a:latin typeface="Myriad Pro" panose="020B0503030403020204" pitchFamily="34" charset="0"/>
              <a:ea typeface="Aileron"/>
              <a:cs typeface="Aileron"/>
              <a:sym typeface="Aileron"/>
            </a:endParaRPr>
          </a:p>
        </p:txBody>
      </p:sp>
      <p:pic>
        <p:nvPicPr>
          <p:cNvPr id="39" name="Рисунок 38" descr="Изображение выглядит как текст, снимок экрана, Шрифт, пульт дистанционного управления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DE239191-89C5-2EB9-EBCC-33284A8999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23" t="33083" r="34319" b="50270"/>
          <a:stretch>
            <a:fillRect/>
          </a:stretch>
        </p:blipFill>
        <p:spPr>
          <a:xfrm>
            <a:off x="425450" y="469900"/>
            <a:ext cx="2103200" cy="926352"/>
          </a:xfrm>
          <a:prstGeom prst="rect">
            <a:avLst/>
          </a:prstGeom>
        </p:spPr>
      </p:pic>
      <p:sp>
        <p:nvSpPr>
          <p:cNvPr id="44" name="TextBox 15">
            <a:extLst>
              <a:ext uri="{FF2B5EF4-FFF2-40B4-BE49-F238E27FC236}">
                <a16:creationId xmlns:a16="http://schemas.microsoft.com/office/drawing/2014/main" id="{78B7E601-3EEE-EECE-F94F-3AC6435BBE2D}"/>
              </a:ext>
            </a:extLst>
          </p:cNvPr>
          <p:cNvSpPr txBox="1"/>
          <p:nvPr/>
        </p:nvSpPr>
        <p:spPr>
          <a:xfrm>
            <a:off x="1992194" y="4739376"/>
            <a:ext cx="2844000" cy="2594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00"/>
              </a:lnSpc>
            </a:pPr>
            <a:r>
              <a:rPr lang="ru-RU" sz="2000" b="1" spc="-92" dirty="0">
                <a:solidFill>
                  <a:srgbClr val="FFD230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Продукт 1:</a:t>
            </a:r>
            <a:endParaRPr lang="en-US" sz="2000" b="1" spc="-92" dirty="0">
              <a:solidFill>
                <a:srgbClr val="FFD230"/>
              </a:solidFill>
              <a:latin typeface="Myriad Pro" panose="020B0503030403020204" pitchFamily="34" charset="0"/>
              <a:ea typeface="Aileron Bold"/>
              <a:cs typeface="Aileron Bold"/>
              <a:sym typeface="Aileron Bold"/>
            </a:endParaRPr>
          </a:p>
        </p:txBody>
      </p:sp>
      <p:sp>
        <p:nvSpPr>
          <p:cNvPr id="45" name="TextBox 19">
            <a:extLst>
              <a:ext uri="{FF2B5EF4-FFF2-40B4-BE49-F238E27FC236}">
                <a16:creationId xmlns:a16="http://schemas.microsoft.com/office/drawing/2014/main" id="{1B11B4B4-CD02-1C06-4D7E-76369FEC677F}"/>
              </a:ext>
            </a:extLst>
          </p:cNvPr>
          <p:cNvSpPr txBox="1"/>
          <p:nvPr/>
        </p:nvSpPr>
        <p:spPr>
          <a:xfrm>
            <a:off x="1992194" y="5009557"/>
            <a:ext cx="4150941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440"/>
              </a:lnSpc>
            </a:pPr>
            <a:r>
              <a:rPr lang="ru-RU" sz="1200" b="1" spc="-31" dirty="0">
                <a:solidFill>
                  <a:srgbClr val="061C4B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краткое описание (например: фасованный мёд, текстиль по индивидуальным лекалам)</a:t>
            </a:r>
            <a:endParaRPr lang="en-US" sz="1200" b="1" spc="-31" dirty="0">
              <a:solidFill>
                <a:srgbClr val="061C4B"/>
              </a:solidFill>
              <a:latin typeface="Myriad Pro" panose="020B0503030403020204" pitchFamily="34" charset="0"/>
              <a:ea typeface="Aileron Bold"/>
              <a:cs typeface="Aileron Bold"/>
              <a:sym typeface="Aileron Bold"/>
            </a:endParaRPr>
          </a:p>
        </p:txBody>
      </p:sp>
      <p:sp>
        <p:nvSpPr>
          <p:cNvPr id="64" name="Freeform 11">
            <a:extLst>
              <a:ext uri="{FF2B5EF4-FFF2-40B4-BE49-F238E27FC236}">
                <a16:creationId xmlns:a16="http://schemas.microsoft.com/office/drawing/2014/main" id="{5F9FF211-D0F2-1C39-D2FF-5DB8CA53C092}"/>
              </a:ext>
            </a:extLst>
          </p:cNvPr>
          <p:cNvSpPr/>
          <p:nvPr/>
        </p:nvSpPr>
        <p:spPr>
          <a:xfrm>
            <a:off x="981955" y="8016510"/>
            <a:ext cx="316350" cy="360000"/>
          </a:xfrm>
          <a:custGeom>
            <a:avLst/>
            <a:gdLst/>
            <a:ahLst/>
            <a:cxnLst/>
            <a:rect l="l" t="t" r="r" b="b"/>
            <a:pathLst>
              <a:path w="316350" h="360000">
                <a:moveTo>
                  <a:pt x="0" y="0"/>
                </a:moveTo>
                <a:lnTo>
                  <a:pt x="316350" y="0"/>
                </a:lnTo>
                <a:lnTo>
                  <a:pt x="316350" y="360000"/>
                </a:lnTo>
                <a:lnTo>
                  <a:pt x="0" y="36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68" name="TextBox 38">
            <a:extLst>
              <a:ext uri="{FF2B5EF4-FFF2-40B4-BE49-F238E27FC236}">
                <a16:creationId xmlns:a16="http://schemas.microsoft.com/office/drawing/2014/main" id="{5588F727-6D62-927E-504A-FCF25CB5A428}"/>
              </a:ext>
            </a:extLst>
          </p:cNvPr>
          <p:cNvSpPr txBox="1"/>
          <p:nvPr/>
        </p:nvSpPr>
        <p:spPr>
          <a:xfrm>
            <a:off x="776246" y="9710985"/>
            <a:ext cx="3764004" cy="54816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440"/>
              </a:lnSpc>
            </a:pPr>
            <a:r>
              <a:rPr lang="ru-RU" sz="1600" spc="-31" dirty="0">
                <a:solidFill>
                  <a:srgbClr val="061C4B"/>
                </a:solidFill>
                <a:latin typeface="Myriad Pro" panose="020B0503030403020204" pitchFamily="34" charset="0"/>
                <a:ea typeface="Aileron"/>
                <a:cs typeface="Aileron"/>
                <a:sym typeface="Aileron"/>
              </a:rPr>
              <a:t>По запросу предоставим подробный каталог, образцы продукции, состав и происхождение сырья.</a:t>
            </a:r>
            <a:endParaRPr lang="en-US" sz="1600" spc="-31" dirty="0">
              <a:solidFill>
                <a:srgbClr val="061C4B"/>
              </a:solidFill>
              <a:latin typeface="Myriad Pro" panose="020B0503030403020204" pitchFamily="34" charset="0"/>
              <a:ea typeface="Aileron"/>
              <a:cs typeface="Aileron"/>
              <a:sym typeface="Aileron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874039C8-AE7B-EFDD-E3D9-8DC67B112608}"/>
              </a:ext>
            </a:extLst>
          </p:cNvPr>
          <p:cNvSpPr/>
          <p:nvPr/>
        </p:nvSpPr>
        <p:spPr>
          <a:xfrm>
            <a:off x="416230" y="4362710"/>
            <a:ext cx="1447800" cy="1447800"/>
          </a:xfrm>
          <a:prstGeom prst="roundRect">
            <a:avLst/>
          </a:prstGeom>
          <a:solidFill>
            <a:srgbClr val="FFD2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D334965E-1355-30A8-314E-59BD572DB40E}"/>
              </a:ext>
            </a:extLst>
          </p:cNvPr>
          <p:cNvSpPr txBox="1"/>
          <p:nvPr/>
        </p:nvSpPr>
        <p:spPr>
          <a:xfrm>
            <a:off x="544394" y="4830021"/>
            <a:ext cx="1191471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40"/>
              </a:lnSpc>
            </a:pPr>
            <a:r>
              <a:rPr lang="ru-RU" sz="1200" spc="-31" dirty="0">
                <a:solidFill>
                  <a:srgbClr val="061C4B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Вставьте изображение продукции</a:t>
            </a:r>
            <a:endParaRPr lang="en-US" sz="1200" spc="-31" dirty="0">
              <a:solidFill>
                <a:srgbClr val="061C4B"/>
              </a:solidFill>
              <a:latin typeface="Myriad Pro" panose="020B0503030403020204" pitchFamily="34" charset="0"/>
              <a:ea typeface="Aileron Bold"/>
              <a:cs typeface="Aileron Bold"/>
              <a:sym typeface="Aileron Bold"/>
            </a:endParaRPr>
          </a:p>
        </p:txBody>
      </p:sp>
      <p:sp>
        <p:nvSpPr>
          <p:cNvPr id="6" name="TextBox 15">
            <a:extLst>
              <a:ext uri="{FF2B5EF4-FFF2-40B4-BE49-F238E27FC236}">
                <a16:creationId xmlns:a16="http://schemas.microsoft.com/office/drawing/2014/main" id="{6764B969-4E77-80D8-D675-40F729CD463A}"/>
              </a:ext>
            </a:extLst>
          </p:cNvPr>
          <p:cNvSpPr txBox="1"/>
          <p:nvPr/>
        </p:nvSpPr>
        <p:spPr>
          <a:xfrm>
            <a:off x="1992194" y="6545726"/>
            <a:ext cx="2844000" cy="2594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00"/>
              </a:lnSpc>
            </a:pPr>
            <a:r>
              <a:rPr lang="ru-RU" sz="2000" b="1" spc="-92" dirty="0">
                <a:solidFill>
                  <a:srgbClr val="FFD230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Продукт 2:</a:t>
            </a:r>
            <a:endParaRPr lang="en-US" sz="2000" b="1" spc="-92" dirty="0">
              <a:solidFill>
                <a:srgbClr val="FFD230"/>
              </a:solidFill>
              <a:latin typeface="Myriad Pro" panose="020B0503030403020204" pitchFamily="34" charset="0"/>
              <a:ea typeface="Aileron Bold"/>
              <a:cs typeface="Aileron Bold"/>
              <a:sym typeface="Aileron Bold"/>
            </a:endParaRPr>
          </a:p>
        </p:txBody>
      </p:sp>
      <p:sp>
        <p:nvSpPr>
          <p:cNvPr id="7" name="TextBox 19">
            <a:extLst>
              <a:ext uri="{FF2B5EF4-FFF2-40B4-BE49-F238E27FC236}">
                <a16:creationId xmlns:a16="http://schemas.microsoft.com/office/drawing/2014/main" id="{31961F67-CD45-EB9F-2E9C-4692AB9E1EBD}"/>
              </a:ext>
            </a:extLst>
          </p:cNvPr>
          <p:cNvSpPr txBox="1"/>
          <p:nvPr/>
        </p:nvSpPr>
        <p:spPr>
          <a:xfrm>
            <a:off x="1992194" y="6815907"/>
            <a:ext cx="4150941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440"/>
              </a:lnSpc>
            </a:pPr>
            <a:r>
              <a:rPr lang="ru-RU" sz="1200" b="1" spc="-31" dirty="0">
                <a:solidFill>
                  <a:srgbClr val="061C4B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краткое описание (например: фасованный мёд, текстиль по индивидуальным лекалам)</a:t>
            </a:r>
            <a:endParaRPr lang="en-US" sz="1200" b="1" spc="-31" dirty="0">
              <a:solidFill>
                <a:srgbClr val="061C4B"/>
              </a:solidFill>
              <a:latin typeface="Myriad Pro" panose="020B0503030403020204" pitchFamily="34" charset="0"/>
              <a:ea typeface="Aileron Bold"/>
              <a:cs typeface="Aileron Bold"/>
              <a:sym typeface="Aileron Bold"/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383A6088-5E5B-954A-7BA9-2A53F005243D}"/>
              </a:ext>
            </a:extLst>
          </p:cNvPr>
          <p:cNvSpPr/>
          <p:nvPr/>
        </p:nvSpPr>
        <p:spPr>
          <a:xfrm>
            <a:off x="416230" y="6169060"/>
            <a:ext cx="1447800" cy="1447800"/>
          </a:xfrm>
          <a:prstGeom prst="roundRect">
            <a:avLst/>
          </a:prstGeom>
          <a:solidFill>
            <a:srgbClr val="FFD2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943BE337-4083-1355-C85C-4F760D43B9CC}"/>
              </a:ext>
            </a:extLst>
          </p:cNvPr>
          <p:cNvSpPr txBox="1"/>
          <p:nvPr/>
        </p:nvSpPr>
        <p:spPr>
          <a:xfrm>
            <a:off x="544394" y="6636371"/>
            <a:ext cx="1191471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40"/>
              </a:lnSpc>
            </a:pPr>
            <a:r>
              <a:rPr lang="ru-RU" sz="1200" spc="-31" dirty="0">
                <a:solidFill>
                  <a:srgbClr val="061C4B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Вставьте изображение продукции</a:t>
            </a:r>
            <a:endParaRPr lang="en-US" sz="1200" spc="-31" dirty="0">
              <a:solidFill>
                <a:srgbClr val="061C4B"/>
              </a:solidFill>
              <a:latin typeface="Myriad Pro" panose="020B0503030403020204" pitchFamily="34" charset="0"/>
              <a:ea typeface="Aileron Bold"/>
              <a:cs typeface="Aileron Bold"/>
              <a:sym typeface="Aileron Bold"/>
            </a:endParaRPr>
          </a:p>
        </p:txBody>
      </p:sp>
      <p:sp>
        <p:nvSpPr>
          <p:cNvPr id="10" name="TextBox 15">
            <a:extLst>
              <a:ext uri="{FF2B5EF4-FFF2-40B4-BE49-F238E27FC236}">
                <a16:creationId xmlns:a16="http://schemas.microsoft.com/office/drawing/2014/main" id="{277F8CD3-9516-75CA-84A4-3F79398BEA87}"/>
              </a:ext>
            </a:extLst>
          </p:cNvPr>
          <p:cNvSpPr txBox="1"/>
          <p:nvPr/>
        </p:nvSpPr>
        <p:spPr>
          <a:xfrm>
            <a:off x="1992194" y="8404796"/>
            <a:ext cx="2844000" cy="2594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00"/>
              </a:lnSpc>
            </a:pPr>
            <a:r>
              <a:rPr lang="ru-RU" sz="2000" b="1" spc="-92" dirty="0">
                <a:solidFill>
                  <a:srgbClr val="FFD230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Продукт :</a:t>
            </a:r>
            <a:endParaRPr lang="en-US" sz="2000" b="1" spc="-92" dirty="0">
              <a:solidFill>
                <a:srgbClr val="FFD230"/>
              </a:solidFill>
              <a:latin typeface="Myriad Pro" panose="020B0503030403020204" pitchFamily="34" charset="0"/>
              <a:ea typeface="Aileron Bold"/>
              <a:cs typeface="Aileron Bold"/>
              <a:sym typeface="Aileron Bold"/>
            </a:endParaRPr>
          </a:p>
        </p:txBody>
      </p:sp>
      <p:sp>
        <p:nvSpPr>
          <p:cNvPr id="11" name="TextBox 19">
            <a:extLst>
              <a:ext uri="{FF2B5EF4-FFF2-40B4-BE49-F238E27FC236}">
                <a16:creationId xmlns:a16="http://schemas.microsoft.com/office/drawing/2014/main" id="{ED3E769E-C5F6-6B93-C818-8CDEDB47367A}"/>
              </a:ext>
            </a:extLst>
          </p:cNvPr>
          <p:cNvSpPr txBox="1"/>
          <p:nvPr/>
        </p:nvSpPr>
        <p:spPr>
          <a:xfrm>
            <a:off x="1992194" y="8674977"/>
            <a:ext cx="4150941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440"/>
              </a:lnSpc>
            </a:pPr>
            <a:r>
              <a:rPr lang="ru-RU" sz="1200" b="1" spc="-31" dirty="0">
                <a:solidFill>
                  <a:srgbClr val="061C4B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краткое описание (например: фасованный мёд, текстиль по индивидуальным лекалам)</a:t>
            </a:r>
            <a:endParaRPr lang="en-US" sz="1200" b="1" spc="-31" dirty="0">
              <a:solidFill>
                <a:srgbClr val="061C4B"/>
              </a:solidFill>
              <a:latin typeface="Myriad Pro" panose="020B0503030403020204" pitchFamily="34" charset="0"/>
              <a:ea typeface="Aileron Bold"/>
              <a:cs typeface="Aileron Bold"/>
              <a:sym typeface="Aileron Bold"/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CF1C5457-E2DF-B91D-1C99-E403B701A9CA}"/>
              </a:ext>
            </a:extLst>
          </p:cNvPr>
          <p:cNvSpPr/>
          <p:nvPr/>
        </p:nvSpPr>
        <p:spPr>
          <a:xfrm>
            <a:off x="416230" y="8028130"/>
            <a:ext cx="1447800" cy="1447800"/>
          </a:xfrm>
          <a:prstGeom prst="roundRect">
            <a:avLst/>
          </a:prstGeom>
          <a:solidFill>
            <a:srgbClr val="FFD2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9">
            <a:extLst>
              <a:ext uri="{FF2B5EF4-FFF2-40B4-BE49-F238E27FC236}">
                <a16:creationId xmlns:a16="http://schemas.microsoft.com/office/drawing/2014/main" id="{FA3792C6-6574-D4B2-109C-D163ABA392E0}"/>
              </a:ext>
            </a:extLst>
          </p:cNvPr>
          <p:cNvSpPr txBox="1"/>
          <p:nvPr/>
        </p:nvSpPr>
        <p:spPr>
          <a:xfrm>
            <a:off x="544394" y="8495441"/>
            <a:ext cx="1191471" cy="5386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440"/>
              </a:lnSpc>
            </a:pPr>
            <a:r>
              <a:rPr lang="ru-RU" sz="1200" spc="-31" dirty="0">
                <a:solidFill>
                  <a:srgbClr val="061C4B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Вставьте изображение продукции</a:t>
            </a:r>
            <a:endParaRPr lang="en-US" sz="1200" spc="-31" dirty="0">
              <a:solidFill>
                <a:srgbClr val="061C4B"/>
              </a:solidFill>
              <a:latin typeface="Myriad Pro" panose="020B0503030403020204" pitchFamily="34" charset="0"/>
              <a:ea typeface="Aileron Bold"/>
              <a:cs typeface="Aileron Bold"/>
              <a:sym typeface="Aileron Bold"/>
            </a:endParaRPr>
          </a:p>
        </p:txBody>
      </p:sp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7DA8CCF3-C5ED-9B44-2C5E-73479F469309}"/>
              </a:ext>
            </a:extLst>
          </p:cNvPr>
          <p:cNvGrpSpPr/>
          <p:nvPr/>
        </p:nvGrpSpPr>
        <p:grpSpPr>
          <a:xfrm>
            <a:off x="6467621" y="-199080"/>
            <a:ext cx="2265742" cy="4315119"/>
            <a:chOff x="6183247" y="-13901"/>
            <a:chExt cx="2265742" cy="4315119"/>
          </a:xfrm>
        </p:grpSpPr>
        <p:grpSp>
          <p:nvGrpSpPr>
            <p:cNvPr id="16" name="Group 2">
              <a:extLst>
                <a:ext uri="{FF2B5EF4-FFF2-40B4-BE49-F238E27FC236}">
                  <a16:creationId xmlns:a16="http://schemas.microsoft.com/office/drawing/2014/main" id="{2CCA7E4D-C982-8533-C573-212222817973}"/>
                </a:ext>
              </a:extLst>
            </p:cNvPr>
            <p:cNvGrpSpPr/>
            <p:nvPr/>
          </p:nvGrpSpPr>
          <p:grpSpPr>
            <a:xfrm rot="-2700000">
              <a:off x="6438066" y="1494063"/>
              <a:ext cx="2010923" cy="2010923"/>
              <a:chOff x="0" y="0"/>
              <a:chExt cx="1175294" cy="1175294"/>
            </a:xfrm>
          </p:grpSpPr>
          <p:sp>
            <p:nvSpPr>
              <p:cNvPr id="26" name="Freeform 3">
                <a:extLst>
                  <a:ext uri="{FF2B5EF4-FFF2-40B4-BE49-F238E27FC236}">
                    <a16:creationId xmlns:a16="http://schemas.microsoft.com/office/drawing/2014/main" id="{42BD9710-F854-243A-2422-FBEE3EF2C29C}"/>
                  </a:ext>
                </a:extLst>
              </p:cNvPr>
              <p:cNvSpPr/>
              <p:nvPr/>
            </p:nvSpPr>
            <p:spPr>
              <a:xfrm>
                <a:off x="0" y="0"/>
                <a:ext cx="1175294" cy="1175294"/>
              </a:xfrm>
              <a:custGeom>
                <a:avLst/>
                <a:gdLst/>
                <a:ahLst/>
                <a:cxnLst/>
                <a:rect l="l" t="t" r="r" b="b"/>
                <a:pathLst>
                  <a:path w="1175294" h="1175294">
                    <a:moveTo>
                      <a:pt x="130898" y="0"/>
                    </a:moveTo>
                    <a:lnTo>
                      <a:pt x="1044396" y="0"/>
                    </a:lnTo>
                    <a:cubicBezTo>
                      <a:pt x="1116689" y="0"/>
                      <a:pt x="1175294" y="58605"/>
                      <a:pt x="1175294" y="130898"/>
                    </a:cubicBezTo>
                    <a:lnTo>
                      <a:pt x="1175294" y="1044396"/>
                    </a:lnTo>
                    <a:cubicBezTo>
                      <a:pt x="1175294" y="1116689"/>
                      <a:pt x="1116689" y="1175294"/>
                      <a:pt x="1044396" y="1175294"/>
                    </a:cubicBezTo>
                    <a:lnTo>
                      <a:pt x="130898" y="1175294"/>
                    </a:lnTo>
                    <a:cubicBezTo>
                      <a:pt x="58605" y="1175294"/>
                      <a:pt x="0" y="1116689"/>
                      <a:pt x="0" y="1044396"/>
                    </a:cubicBezTo>
                    <a:lnTo>
                      <a:pt x="0" y="130898"/>
                    </a:lnTo>
                    <a:cubicBezTo>
                      <a:pt x="0" y="58605"/>
                      <a:pt x="58605" y="0"/>
                      <a:pt x="130898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0" cap="rnd">
                <a:solidFill>
                  <a:srgbClr val="E3DFDF"/>
                </a:solidFill>
                <a:prstDash val="solid"/>
                <a:round/>
              </a:ln>
            </p:spPr>
          </p:sp>
          <p:sp>
            <p:nvSpPr>
              <p:cNvPr id="27" name="TextBox 4">
                <a:extLst>
                  <a:ext uri="{FF2B5EF4-FFF2-40B4-BE49-F238E27FC236}">
                    <a16:creationId xmlns:a16="http://schemas.microsoft.com/office/drawing/2014/main" id="{A3D34D54-8C00-B409-E875-5BEE5008E641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1175294" cy="122291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17" name="Group 8">
              <a:extLst>
                <a:ext uri="{FF2B5EF4-FFF2-40B4-BE49-F238E27FC236}">
                  <a16:creationId xmlns:a16="http://schemas.microsoft.com/office/drawing/2014/main" id="{FA3B7C8E-C9BA-1F2D-2662-4AC13D9520AB}"/>
                </a:ext>
              </a:extLst>
            </p:cNvPr>
            <p:cNvGrpSpPr/>
            <p:nvPr/>
          </p:nvGrpSpPr>
          <p:grpSpPr>
            <a:xfrm rot="-2700000">
              <a:off x="6183247" y="-13901"/>
              <a:ext cx="1390697" cy="1390697"/>
              <a:chOff x="0" y="0"/>
              <a:chExt cx="812800" cy="812800"/>
            </a:xfrm>
          </p:grpSpPr>
          <p:sp>
            <p:nvSpPr>
              <p:cNvPr id="24" name="Freeform 9">
                <a:extLst>
                  <a:ext uri="{FF2B5EF4-FFF2-40B4-BE49-F238E27FC236}">
                    <a16:creationId xmlns:a16="http://schemas.microsoft.com/office/drawing/2014/main" id="{C1360F04-D847-BA3A-7816-04D635D41FE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189276" y="0"/>
                    </a:moveTo>
                    <a:lnTo>
                      <a:pt x="623524" y="0"/>
                    </a:lnTo>
                    <a:cubicBezTo>
                      <a:pt x="673723" y="0"/>
                      <a:pt x="721866" y="19941"/>
                      <a:pt x="757362" y="55438"/>
                    </a:cubicBezTo>
                    <a:cubicBezTo>
                      <a:pt x="792858" y="90934"/>
                      <a:pt x="812800" y="139077"/>
                      <a:pt x="812800" y="189276"/>
                    </a:cubicBezTo>
                    <a:lnTo>
                      <a:pt x="812800" y="623524"/>
                    </a:lnTo>
                    <a:cubicBezTo>
                      <a:pt x="812800" y="673723"/>
                      <a:pt x="792858" y="721866"/>
                      <a:pt x="757362" y="757362"/>
                    </a:cubicBezTo>
                    <a:cubicBezTo>
                      <a:pt x="721866" y="792858"/>
                      <a:pt x="673723" y="812800"/>
                      <a:pt x="623524" y="812800"/>
                    </a:cubicBezTo>
                    <a:lnTo>
                      <a:pt x="189276" y="812800"/>
                    </a:lnTo>
                    <a:cubicBezTo>
                      <a:pt x="139077" y="812800"/>
                      <a:pt x="90934" y="792858"/>
                      <a:pt x="55438" y="757362"/>
                    </a:cubicBezTo>
                    <a:cubicBezTo>
                      <a:pt x="19941" y="721866"/>
                      <a:pt x="0" y="673723"/>
                      <a:pt x="0" y="623524"/>
                    </a:cubicBezTo>
                    <a:lnTo>
                      <a:pt x="0" y="189276"/>
                    </a:lnTo>
                    <a:cubicBezTo>
                      <a:pt x="0" y="139077"/>
                      <a:pt x="19941" y="90934"/>
                      <a:pt x="55438" y="55438"/>
                    </a:cubicBezTo>
                    <a:cubicBezTo>
                      <a:pt x="90934" y="19941"/>
                      <a:pt x="139077" y="0"/>
                      <a:pt x="189276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0" cap="rnd">
                <a:solidFill>
                  <a:srgbClr val="174178"/>
                </a:solidFill>
                <a:prstDash val="solid"/>
                <a:round/>
              </a:ln>
            </p:spPr>
          </p:sp>
          <p:sp>
            <p:nvSpPr>
              <p:cNvPr id="25" name="TextBox 10">
                <a:extLst>
                  <a:ext uri="{FF2B5EF4-FFF2-40B4-BE49-F238E27FC236}">
                    <a16:creationId xmlns:a16="http://schemas.microsoft.com/office/drawing/2014/main" id="{349B40B0-D0BC-A384-32DA-0D1A03825DA3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812800" cy="8604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18" name="Group 14">
              <a:extLst>
                <a:ext uri="{FF2B5EF4-FFF2-40B4-BE49-F238E27FC236}">
                  <a16:creationId xmlns:a16="http://schemas.microsoft.com/office/drawing/2014/main" id="{B4A62861-0A9E-AAF9-2B9F-664B42010249}"/>
                </a:ext>
              </a:extLst>
            </p:cNvPr>
            <p:cNvGrpSpPr/>
            <p:nvPr/>
          </p:nvGrpSpPr>
          <p:grpSpPr>
            <a:xfrm rot="-2700000">
              <a:off x="6862108" y="2910521"/>
              <a:ext cx="1390697" cy="1390697"/>
              <a:chOff x="0" y="0"/>
              <a:chExt cx="812800" cy="812800"/>
            </a:xfrm>
          </p:grpSpPr>
          <p:sp>
            <p:nvSpPr>
              <p:cNvPr id="22" name="Freeform 15">
                <a:extLst>
                  <a:ext uri="{FF2B5EF4-FFF2-40B4-BE49-F238E27FC236}">
                    <a16:creationId xmlns:a16="http://schemas.microsoft.com/office/drawing/2014/main" id="{A28337F3-B62F-F81F-82F8-D894CB866355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189276" y="0"/>
                    </a:moveTo>
                    <a:lnTo>
                      <a:pt x="623524" y="0"/>
                    </a:lnTo>
                    <a:cubicBezTo>
                      <a:pt x="673723" y="0"/>
                      <a:pt x="721866" y="19941"/>
                      <a:pt x="757362" y="55438"/>
                    </a:cubicBezTo>
                    <a:cubicBezTo>
                      <a:pt x="792858" y="90934"/>
                      <a:pt x="812800" y="139077"/>
                      <a:pt x="812800" y="189276"/>
                    </a:cubicBezTo>
                    <a:lnTo>
                      <a:pt x="812800" y="623524"/>
                    </a:lnTo>
                    <a:cubicBezTo>
                      <a:pt x="812800" y="673723"/>
                      <a:pt x="792858" y="721866"/>
                      <a:pt x="757362" y="757362"/>
                    </a:cubicBezTo>
                    <a:cubicBezTo>
                      <a:pt x="721866" y="792858"/>
                      <a:pt x="673723" y="812800"/>
                      <a:pt x="623524" y="812800"/>
                    </a:cubicBezTo>
                    <a:lnTo>
                      <a:pt x="189276" y="812800"/>
                    </a:lnTo>
                    <a:cubicBezTo>
                      <a:pt x="139077" y="812800"/>
                      <a:pt x="90934" y="792858"/>
                      <a:pt x="55438" y="757362"/>
                    </a:cubicBezTo>
                    <a:cubicBezTo>
                      <a:pt x="19941" y="721866"/>
                      <a:pt x="0" y="673723"/>
                      <a:pt x="0" y="623524"/>
                    </a:cubicBezTo>
                    <a:lnTo>
                      <a:pt x="0" y="189276"/>
                    </a:lnTo>
                    <a:cubicBezTo>
                      <a:pt x="0" y="139077"/>
                      <a:pt x="19941" y="90934"/>
                      <a:pt x="55438" y="55438"/>
                    </a:cubicBezTo>
                    <a:cubicBezTo>
                      <a:pt x="90934" y="19941"/>
                      <a:pt x="139077" y="0"/>
                      <a:pt x="189276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0" cap="rnd">
                <a:solidFill>
                  <a:srgbClr val="FFD230"/>
                </a:solidFill>
                <a:prstDash val="solid"/>
                <a:round/>
              </a:ln>
            </p:spPr>
          </p:sp>
          <p:sp>
            <p:nvSpPr>
              <p:cNvPr id="23" name="TextBox 16">
                <a:extLst>
                  <a:ext uri="{FF2B5EF4-FFF2-40B4-BE49-F238E27FC236}">
                    <a16:creationId xmlns:a16="http://schemas.microsoft.com/office/drawing/2014/main" id="{D4E9998E-24DC-0E39-ACF0-1DE888E68ACE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812800" cy="8604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19" name="Group 20">
              <a:extLst>
                <a:ext uri="{FF2B5EF4-FFF2-40B4-BE49-F238E27FC236}">
                  <a16:creationId xmlns:a16="http://schemas.microsoft.com/office/drawing/2014/main" id="{CAB48C79-0FEF-C7A6-3431-4C68A190DEE6}"/>
                </a:ext>
              </a:extLst>
            </p:cNvPr>
            <p:cNvGrpSpPr/>
            <p:nvPr/>
          </p:nvGrpSpPr>
          <p:grpSpPr>
            <a:xfrm rot="-2700000">
              <a:off x="7321675" y="1439713"/>
              <a:ext cx="1080585" cy="1080585"/>
              <a:chOff x="0" y="0"/>
              <a:chExt cx="631553" cy="631553"/>
            </a:xfrm>
          </p:grpSpPr>
          <p:sp>
            <p:nvSpPr>
              <p:cNvPr id="20" name="Freeform 21">
                <a:extLst>
                  <a:ext uri="{FF2B5EF4-FFF2-40B4-BE49-F238E27FC236}">
                    <a16:creationId xmlns:a16="http://schemas.microsoft.com/office/drawing/2014/main" id="{7FFA1147-1B00-0891-BE31-352C26D94F7B}"/>
                  </a:ext>
                </a:extLst>
              </p:cNvPr>
              <p:cNvSpPr/>
              <p:nvPr/>
            </p:nvSpPr>
            <p:spPr>
              <a:xfrm>
                <a:off x="0" y="0"/>
                <a:ext cx="631553" cy="631553"/>
              </a:xfrm>
              <a:custGeom>
                <a:avLst/>
                <a:gdLst/>
                <a:ahLst/>
                <a:cxnLst/>
                <a:rect l="l" t="t" r="r" b="b"/>
                <a:pathLst>
                  <a:path w="631553" h="631553">
                    <a:moveTo>
                      <a:pt x="243595" y="0"/>
                    </a:moveTo>
                    <a:lnTo>
                      <a:pt x="387958" y="0"/>
                    </a:lnTo>
                    <a:cubicBezTo>
                      <a:pt x="452563" y="0"/>
                      <a:pt x="514523" y="25664"/>
                      <a:pt x="560206" y="71347"/>
                    </a:cubicBezTo>
                    <a:cubicBezTo>
                      <a:pt x="605889" y="117030"/>
                      <a:pt x="631553" y="178990"/>
                      <a:pt x="631553" y="243595"/>
                    </a:cubicBezTo>
                    <a:lnTo>
                      <a:pt x="631553" y="387958"/>
                    </a:lnTo>
                    <a:cubicBezTo>
                      <a:pt x="631553" y="452563"/>
                      <a:pt x="605889" y="514523"/>
                      <a:pt x="560206" y="560206"/>
                    </a:cubicBezTo>
                    <a:cubicBezTo>
                      <a:pt x="514523" y="605889"/>
                      <a:pt x="452563" y="631553"/>
                      <a:pt x="387958" y="631553"/>
                    </a:cubicBezTo>
                    <a:lnTo>
                      <a:pt x="243595" y="631553"/>
                    </a:lnTo>
                    <a:cubicBezTo>
                      <a:pt x="178990" y="631553"/>
                      <a:pt x="117030" y="605889"/>
                      <a:pt x="71347" y="560206"/>
                    </a:cubicBezTo>
                    <a:cubicBezTo>
                      <a:pt x="25664" y="514523"/>
                      <a:pt x="0" y="452563"/>
                      <a:pt x="0" y="387958"/>
                    </a:cubicBezTo>
                    <a:lnTo>
                      <a:pt x="0" y="243595"/>
                    </a:lnTo>
                    <a:cubicBezTo>
                      <a:pt x="0" y="178990"/>
                      <a:pt x="25664" y="117030"/>
                      <a:pt x="71347" y="71347"/>
                    </a:cubicBezTo>
                    <a:cubicBezTo>
                      <a:pt x="117030" y="25664"/>
                      <a:pt x="178990" y="0"/>
                      <a:pt x="243595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0" cap="rnd">
                <a:solidFill>
                  <a:srgbClr val="174178"/>
                </a:solidFill>
                <a:prstDash val="solid"/>
                <a:round/>
              </a:ln>
            </p:spPr>
          </p:sp>
          <p:sp>
            <p:nvSpPr>
              <p:cNvPr id="21" name="TextBox 22">
                <a:extLst>
                  <a:ext uri="{FF2B5EF4-FFF2-40B4-BE49-F238E27FC236}">
                    <a16:creationId xmlns:a16="http://schemas.microsoft.com/office/drawing/2014/main" id="{526A0389-F779-FAEE-3354-85BFCA7E7E9C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631553" cy="67917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CA55B-C561-B093-0E89-05F318C5A9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626AE611-89FA-0F83-1A7D-C5BF6E2A36B4}"/>
              </a:ext>
            </a:extLst>
          </p:cNvPr>
          <p:cNvSpPr/>
          <p:nvPr/>
        </p:nvSpPr>
        <p:spPr>
          <a:xfrm>
            <a:off x="128858" y="7092775"/>
            <a:ext cx="3505200" cy="1296235"/>
          </a:xfrm>
          <a:prstGeom prst="roundRect">
            <a:avLst/>
          </a:prstGeom>
          <a:solidFill>
            <a:srgbClr val="FFD2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DD758D06-569D-36D9-3ED0-BD38E9EE48E8}"/>
              </a:ext>
            </a:extLst>
          </p:cNvPr>
          <p:cNvSpPr/>
          <p:nvPr/>
        </p:nvSpPr>
        <p:spPr>
          <a:xfrm>
            <a:off x="3923489" y="7092775"/>
            <a:ext cx="3505200" cy="1296235"/>
          </a:xfrm>
          <a:prstGeom prst="roundRect">
            <a:avLst/>
          </a:prstGeom>
          <a:solidFill>
            <a:srgbClr val="FFD2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DF9507FD-DA45-1449-7474-5EB43069EC96}"/>
              </a:ext>
            </a:extLst>
          </p:cNvPr>
          <p:cNvSpPr/>
          <p:nvPr/>
        </p:nvSpPr>
        <p:spPr>
          <a:xfrm>
            <a:off x="128858" y="8498423"/>
            <a:ext cx="3505200" cy="1296235"/>
          </a:xfrm>
          <a:prstGeom prst="roundRect">
            <a:avLst/>
          </a:prstGeom>
          <a:solidFill>
            <a:srgbClr val="FFD2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477CE732-EE98-15EB-E689-101C5F56158C}"/>
              </a:ext>
            </a:extLst>
          </p:cNvPr>
          <p:cNvSpPr/>
          <p:nvPr/>
        </p:nvSpPr>
        <p:spPr>
          <a:xfrm>
            <a:off x="3923489" y="8498423"/>
            <a:ext cx="3505200" cy="1296235"/>
          </a:xfrm>
          <a:prstGeom prst="roundRect">
            <a:avLst/>
          </a:prstGeom>
          <a:solidFill>
            <a:srgbClr val="FFD23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4394413B-45DF-7488-8BD5-A7B1CDF9D0E7}"/>
              </a:ext>
            </a:extLst>
          </p:cNvPr>
          <p:cNvSpPr txBox="1"/>
          <p:nvPr/>
        </p:nvSpPr>
        <p:spPr>
          <a:xfrm>
            <a:off x="1127179" y="3612833"/>
            <a:ext cx="2193871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440"/>
              </a:lnSpc>
            </a:pPr>
            <a:r>
              <a:rPr lang="ru-RU" sz="1200" b="1" spc="-31" dirty="0">
                <a:solidFill>
                  <a:schemeClr val="tx1">
                    <a:lumMod val="95000"/>
                    <a:lumOff val="5000"/>
                  </a:schemeClr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Восточная Европа (Польша, Литва, Чехия)</a:t>
            </a:r>
            <a:endParaRPr lang="en-US" sz="1200" b="1" spc="-31" dirty="0">
              <a:solidFill>
                <a:schemeClr val="tx1">
                  <a:lumMod val="95000"/>
                  <a:lumOff val="5000"/>
                </a:schemeClr>
              </a:solidFill>
              <a:latin typeface="Myriad Pro" panose="020B0503030403020204" pitchFamily="34" charset="0"/>
              <a:ea typeface="Aileron Bold"/>
              <a:cs typeface="Aileron Bold"/>
              <a:sym typeface="Aileron Bold"/>
            </a:endParaRPr>
          </a:p>
        </p:txBody>
      </p:sp>
      <p:sp>
        <p:nvSpPr>
          <p:cNvPr id="25" name="TextBox 25">
            <a:extLst>
              <a:ext uri="{FF2B5EF4-FFF2-40B4-BE49-F238E27FC236}">
                <a16:creationId xmlns:a16="http://schemas.microsoft.com/office/drawing/2014/main" id="{CFD0E149-E85B-7EE8-7748-DE8C8E5C7402}"/>
              </a:ext>
            </a:extLst>
          </p:cNvPr>
          <p:cNvSpPr txBox="1"/>
          <p:nvPr/>
        </p:nvSpPr>
        <p:spPr>
          <a:xfrm>
            <a:off x="1127179" y="4131737"/>
            <a:ext cx="2472821" cy="3590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40"/>
              </a:lnSpc>
            </a:pPr>
            <a:r>
              <a:rPr lang="ru-RU" sz="1200" b="1" spc="-31" dirty="0">
                <a:solidFill>
                  <a:schemeClr val="tx1">
                    <a:lumMod val="95000"/>
                    <a:lumOff val="5000"/>
                  </a:schemeClr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Центральная Азия (Казахстан, Узбекистан)</a:t>
            </a:r>
            <a:endParaRPr lang="en-US" sz="1200" b="1" spc="-31" dirty="0">
              <a:solidFill>
                <a:schemeClr val="tx1">
                  <a:lumMod val="95000"/>
                  <a:lumOff val="5000"/>
                </a:schemeClr>
              </a:solidFill>
              <a:latin typeface="Myriad Pro" panose="020B0503030403020204" pitchFamily="34" charset="0"/>
              <a:ea typeface="Aileron Bold"/>
              <a:cs typeface="Aileron Bold"/>
              <a:sym typeface="Aileron Bold"/>
            </a:endParaRPr>
          </a:p>
        </p:txBody>
      </p:sp>
      <p:sp>
        <p:nvSpPr>
          <p:cNvPr id="38" name="TextBox 38">
            <a:extLst>
              <a:ext uri="{FF2B5EF4-FFF2-40B4-BE49-F238E27FC236}">
                <a16:creationId xmlns:a16="http://schemas.microsoft.com/office/drawing/2014/main" id="{66761202-C69E-C3D1-E246-A675C62A40FA}"/>
              </a:ext>
            </a:extLst>
          </p:cNvPr>
          <p:cNvSpPr txBox="1"/>
          <p:nvPr/>
        </p:nvSpPr>
        <p:spPr>
          <a:xfrm>
            <a:off x="756000" y="3183171"/>
            <a:ext cx="6048000" cy="1958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440"/>
              </a:lnSpc>
            </a:pPr>
            <a:r>
              <a:rPr lang="ru-RU" b="1" spc="-31" dirty="0">
                <a:solidFill>
                  <a:srgbClr val="061C4B"/>
                </a:solidFill>
                <a:latin typeface="Myriad Pro" panose="020B0503030403020204" pitchFamily="34" charset="0"/>
                <a:ea typeface="Aileron"/>
                <a:cs typeface="Aileron"/>
                <a:sym typeface="Aileron"/>
              </a:rPr>
              <a:t>Мы успешно сотрудничаем с партнёрами из:</a:t>
            </a:r>
            <a:endParaRPr lang="en-US" b="1" spc="-31" dirty="0">
              <a:solidFill>
                <a:srgbClr val="061C4B"/>
              </a:solidFill>
              <a:latin typeface="Myriad Pro" panose="020B0503030403020204" pitchFamily="34" charset="0"/>
              <a:ea typeface="Aileron"/>
              <a:cs typeface="Aileron"/>
              <a:sym typeface="Aileron"/>
            </a:endParaRPr>
          </a:p>
        </p:txBody>
      </p:sp>
      <p:pic>
        <p:nvPicPr>
          <p:cNvPr id="39" name="Рисунок 38" descr="Изображение выглядит как текст, снимок экрана, Шрифт, пульт дистанционного управления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9CCBF4B7-1EA3-EE5A-875B-5E0A7656601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23" t="33083" r="34319" b="50270"/>
          <a:stretch>
            <a:fillRect/>
          </a:stretch>
        </p:blipFill>
        <p:spPr>
          <a:xfrm>
            <a:off x="425450" y="469900"/>
            <a:ext cx="2103200" cy="926352"/>
          </a:xfrm>
          <a:prstGeom prst="rect">
            <a:avLst/>
          </a:prstGeom>
        </p:spPr>
      </p:pic>
      <p:sp>
        <p:nvSpPr>
          <p:cNvPr id="3" name="TextBox 20">
            <a:extLst>
              <a:ext uri="{FF2B5EF4-FFF2-40B4-BE49-F238E27FC236}">
                <a16:creationId xmlns:a16="http://schemas.microsoft.com/office/drawing/2014/main" id="{8E340E60-DB0E-3D14-4168-EE28B6AD9565}"/>
              </a:ext>
            </a:extLst>
          </p:cNvPr>
          <p:cNvSpPr txBox="1"/>
          <p:nvPr/>
        </p:nvSpPr>
        <p:spPr>
          <a:xfrm>
            <a:off x="756000" y="1728471"/>
            <a:ext cx="6048000" cy="9734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00"/>
              </a:lnSpc>
            </a:pPr>
            <a:r>
              <a:rPr lang="ru-RU" sz="7200" spc="-331" dirty="0">
                <a:solidFill>
                  <a:schemeClr val="tx1">
                    <a:lumMod val="95000"/>
                    <a:lumOff val="5000"/>
                  </a:schemeClr>
                </a:solidFill>
                <a:latin typeface="Myriad Pro" panose="020B0503030403020204" pitchFamily="34" charset="0"/>
                <a:ea typeface="Aileron Thin"/>
                <a:cs typeface="Aileron Thin"/>
                <a:sym typeface="Aileron Thin"/>
              </a:rPr>
              <a:t>География</a:t>
            </a:r>
            <a:endParaRPr lang="en-US" sz="7200" spc="-331" dirty="0">
              <a:solidFill>
                <a:schemeClr val="tx1">
                  <a:lumMod val="95000"/>
                  <a:lumOff val="5000"/>
                </a:schemeClr>
              </a:solidFill>
              <a:latin typeface="Myriad Pro" panose="020B0503030403020204" pitchFamily="34" charset="0"/>
              <a:ea typeface="Aileron Thin"/>
              <a:cs typeface="Aileron Thin"/>
              <a:sym typeface="Aileron Thin"/>
            </a:endParaRPr>
          </a:p>
        </p:txBody>
      </p:sp>
      <p:sp>
        <p:nvSpPr>
          <p:cNvPr id="13" name="TextBox 21">
            <a:extLst>
              <a:ext uri="{FF2B5EF4-FFF2-40B4-BE49-F238E27FC236}">
                <a16:creationId xmlns:a16="http://schemas.microsoft.com/office/drawing/2014/main" id="{90D9D2FD-199A-5BDB-D7B6-743AB41D3E43}"/>
              </a:ext>
            </a:extLst>
          </p:cNvPr>
          <p:cNvSpPr txBox="1"/>
          <p:nvPr/>
        </p:nvSpPr>
        <p:spPr>
          <a:xfrm>
            <a:off x="756000" y="2265107"/>
            <a:ext cx="7746650" cy="8736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200"/>
              </a:lnSpc>
            </a:pPr>
            <a:r>
              <a:rPr lang="ru-RU" sz="5400" b="1" spc="-331" dirty="0">
                <a:solidFill>
                  <a:srgbClr val="174178"/>
                </a:solidFill>
                <a:latin typeface="Myriad Pro" panose="020B0503030403020204" pitchFamily="34" charset="0"/>
                <a:ea typeface="Aileron Heavy"/>
                <a:cs typeface="Aileron Heavy"/>
                <a:sym typeface="Aileron Heavy"/>
              </a:rPr>
              <a:t>и целевые рынки</a:t>
            </a:r>
            <a:endParaRPr lang="en-US" sz="5400" b="1" spc="-331" dirty="0">
              <a:solidFill>
                <a:srgbClr val="174178"/>
              </a:solidFill>
              <a:latin typeface="Myriad Pro" panose="020B0503030403020204" pitchFamily="34" charset="0"/>
              <a:ea typeface="Aileron Heavy"/>
              <a:cs typeface="Aileron Heavy"/>
              <a:sym typeface="Aileron Heavy"/>
            </a:endParaRPr>
          </a:p>
        </p:txBody>
      </p:sp>
      <p:sp>
        <p:nvSpPr>
          <p:cNvPr id="17" name="TextBox 19">
            <a:extLst>
              <a:ext uri="{FF2B5EF4-FFF2-40B4-BE49-F238E27FC236}">
                <a16:creationId xmlns:a16="http://schemas.microsoft.com/office/drawing/2014/main" id="{3474F2D7-F5DC-00CA-BB3C-E3A13AC49A49}"/>
              </a:ext>
            </a:extLst>
          </p:cNvPr>
          <p:cNvSpPr txBox="1"/>
          <p:nvPr/>
        </p:nvSpPr>
        <p:spPr>
          <a:xfrm>
            <a:off x="4647388" y="3612833"/>
            <a:ext cx="2193871" cy="35907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440"/>
              </a:lnSpc>
            </a:pPr>
            <a:r>
              <a:rPr lang="ru-RU" sz="1200" b="1" spc="-31" dirty="0">
                <a:solidFill>
                  <a:schemeClr val="tx1">
                    <a:lumMod val="95000"/>
                    <a:lumOff val="5000"/>
                  </a:schemeClr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Ближний Восток (ОАЭ, Саудовская Аравия)</a:t>
            </a:r>
          </a:p>
        </p:txBody>
      </p:sp>
      <p:sp>
        <p:nvSpPr>
          <p:cNvPr id="37" name="TextBox 25">
            <a:extLst>
              <a:ext uri="{FF2B5EF4-FFF2-40B4-BE49-F238E27FC236}">
                <a16:creationId xmlns:a16="http://schemas.microsoft.com/office/drawing/2014/main" id="{FCC0A3FA-4D1D-BA1C-87B7-A0C29703ECB7}"/>
              </a:ext>
            </a:extLst>
          </p:cNvPr>
          <p:cNvSpPr txBox="1"/>
          <p:nvPr/>
        </p:nvSpPr>
        <p:spPr>
          <a:xfrm>
            <a:off x="4647388" y="4131737"/>
            <a:ext cx="2472821" cy="3590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40"/>
              </a:lnSpc>
            </a:pPr>
            <a:r>
              <a:rPr lang="ru-RU" sz="1200" b="1" spc="-31" dirty="0">
                <a:solidFill>
                  <a:schemeClr val="tx1">
                    <a:lumMod val="95000"/>
                    <a:lumOff val="5000"/>
                  </a:schemeClr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ЕС и страны с высоким потребительским стандартом</a:t>
            </a:r>
          </a:p>
        </p:txBody>
      </p:sp>
      <p:sp>
        <p:nvSpPr>
          <p:cNvPr id="41" name="TextBox 38">
            <a:extLst>
              <a:ext uri="{FF2B5EF4-FFF2-40B4-BE49-F238E27FC236}">
                <a16:creationId xmlns:a16="http://schemas.microsoft.com/office/drawing/2014/main" id="{8D368761-40F9-3D9A-46BE-1FC6A68A3383}"/>
              </a:ext>
            </a:extLst>
          </p:cNvPr>
          <p:cNvSpPr txBox="1"/>
          <p:nvPr/>
        </p:nvSpPr>
        <p:spPr>
          <a:xfrm>
            <a:off x="756000" y="4639784"/>
            <a:ext cx="6048000" cy="17953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440"/>
              </a:lnSpc>
            </a:pPr>
            <a:r>
              <a:rPr lang="ru-RU" sz="1200" spc="-31" dirty="0">
                <a:solidFill>
                  <a:srgbClr val="061C4B"/>
                </a:solidFill>
                <a:latin typeface="Myriad Pro" panose="020B0503030403020204" pitchFamily="34" charset="0"/>
                <a:ea typeface="Aileron"/>
                <a:cs typeface="Aileron"/>
                <a:sym typeface="Aileron"/>
              </a:rPr>
              <a:t>Наши клиенты — дистрибьюторы, ретейл-сети, онлайн-ритейлеры, закупщики под </a:t>
            </a:r>
            <a:r>
              <a:rPr lang="ru-RU" sz="1200" spc="-31" dirty="0" err="1">
                <a:solidFill>
                  <a:srgbClr val="061C4B"/>
                </a:solidFill>
                <a:latin typeface="Myriad Pro" panose="020B0503030403020204" pitchFamily="34" charset="0"/>
                <a:ea typeface="Aileron"/>
                <a:cs typeface="Aileron"/>
                <a:sym typeface="Aileron"/>
              </a:rPr>
              <a:t>private</a:t>
            </a:r>
            <a:r>
              <a:rPr lang="ru-RU" sz="1200" spc="-31" dirty="0">
                <a:solidFill>
                  <a:srgbClr val="061C4B"/>
                </a:solidFill>
                <a:latin typeface="Myriad Pro" panose="020B0503030403020204" pitchFamily="34" charset="0"/>
                <a:ea typeface="Aileron"/>
                <a:cs typeface="Aileron"/>
                <a:sym typeface="Aileron"/>
              </a:rPr>
              <a:t> </a:t>
            </a:r>
            <a:r>
              <a:rPr lang="ru-RU" sz="1200" spc="-31" dirty="0" err="1">
                <a:solidFill>
                  <a:srgbClr val="061C4B"/>
                </a:solidFill>
                <a:latin typeface="Myriad Pro" panose="020B0503030403020204" pitchFamily="34" charset="0"/>
                <a:ea typeface="Aileron"/>
                <a:cs typeface="Aileron"/>
                <a:sym typeface="Aileron"/>
              </a:rPr>
              <a:t>label</a:t>
            </a:r>
            <a:r>
              <a:rPr lang="ru-RU" sz="1200" spc="-31" dirty="0">
                <a:solidFill>
                  <a:srgbClr val="061C4B"/>
                </a:solidFill>
                <a:latin typeface="Myriad Pro" panose="020B0503030403020204" pitchFamily="34" charset="0"/>
                <a:ea typeface="Aileron"/>
                <a:cs typeface="Aileron"/>
                <a:sym typeface="Aileron"/>
              </a:rPr>
              <a:t>.</a:t>
            </a:r>
            <a:endParaRPr lang="en-US" sz="1200" spc="-31" dirty="0">
              <a:solidFill>
                <a:srgbClr val="061C4B"/>
              </a:solidFill>
              <a:latin typeface="Myriad Pro" panose="020B0503030403020204" pitchFamily="34" charset="0"/>
              <a:ea typeface="Aileron"/>
              <a:cs typeface="Aileron"/>
              <a:sym typeface="Aileron"/>
            </a:endParaRPr>
          </a:p>
        </p:txBody>
      </p:sp>
      <p:sp>
        <p:nvSpPr>
          <p:cNvPr id="42" name="TextBox 20">
            <a:extLst>
              <a:ext uri="{FF2B5EF4-FFF2-40B4-BE49-F238E27FC236}">
                <a16:creationId xmlns:a16="http://schemas.microsoft.com/office/drawing/2014/main" id="{3E623CCE-298B-3966-4257-377BC6E884ED}"/>
              </a:ext>
            </a:extLst>
          </p:cNvPr>
          <p:cNvSpPr txBox="1"/>
          <p:nvPr/>
        </p:nvSpPr>
        <p:spPr>
          <a:xfrm>
            <a:off x="756000" y="5444387"/>
            <a:ext cx="6048000" cy="97345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00"/>
              </a:lnSpc>
            </a:pPr>
            <a:r>
              <a:rPr lang="ru-RU" sz="7200" spc="-331" dirty="0">
                <a:solidFill>
                  <a:srgbClr val="061C4B"/>
                </a:solidFill>
                <a:latin typeface="Myriad Pro" panose="020B0503030403020204" pitchFamily="34" charset="0"/>
                <a:ea typeface="Aileron Thin"/>
                <a:cs typeface="Aileron Thin"/>
                <a:sym typeface="Aileron Thin"/>
              </a:rPr>
              <a:t>Почему</a:t>
            </a:r>
            <a:endParaRPr lang="en-US" sz="7200" spc="-331" dirty="0">
              <a:solidFill>
                <a:srgbClr val="061C4B"/>
              </a:solidFill>
              <a:latin typeface="Myriad Pro" panose="020B0503030403020204" pitchFamily="34" charset="0"/>
              <a:ea typeface="Aileron Thin"/>
              <a:cs typeface="Aileron Thin"/>
              <a:sym typeface="Aileron Thin"/>
            </a:endParaRPr>
          </a:p>
        </p:txBody>
      </p:sp>
      <p:sp>
        <p:nvSpPr>
          <p:cNvPr id="43" name="TextBox 21">
            <a:extLst>
              <a:ext uri="{FF2B5EF4-FFF2-40B4-BE49-F238E27FC236}">
                <a16:creationId xmlns:a16="http://schemas.microsoft.com/office/drawing/2014/main" id="{6738D211-A85E-305C-4F26-08D2153744DC}"/>
              </a:ext>
            </a:extLst>
          </p:cNvPr>
          <p:cNvSpPr txBox="1"/>
          <p:nvPr/>
        </p:nvSpPr>
        <p:spPr>
          <a:xfrm>
            <a:off x="756000" y="5981023"/>
            <a:ext cx="7746650" cy="8736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7200"/>
              </a:lnSpc>
            </a:pPr>
            <a:r>
              <a:rPr lang="ru-RU" sz="5400" b="1" spc="-331" dirty="0">
                <a:solidFill>
                  <a:srgbClr val="061C4B"/>
                </a:solidFill>
                <a:latin typeface="Myriad Pro" panose="020B0503030403020204" pitchFamily="34" charset="0"/>
                <a:ea typeface="Aileron Heavy"/>
                <a:cs typeface="Aileron Heavy"/>
                <a:sym typeface="Aileron Heavy"/>
              </a:rPr>
              <a:t>выбирают нас</a:t>
            </a:r>
            <a:endParaRPr lang="en-US" sz="5400" b="1" spc="-331" dirty="0">
              <a:solidFill>
                <a:srgbClr val="061C4B"/>
              </a:solidFill>
              <a:latin typeface="Myriad Pro" panose="020B0503030403020204" pitchFamily="34" charset="0"/>
              <a:ea typeface="Aileron Heavy"/>
              <a:cs typeface="Aileron Heavy"/>
              <a:sym typeface="Aileron Heavy"/>
            </a:endParaRPr>
          </a:p>
        </p:txBody>
      </p:sp>
      <p:sp>
        <p:nvSpPr>
          <p:cNvPr id="52" name="TextBox 25">
            <a:extLst>
              <a:ext uri="{FF2B5EF4-FFF2-40B4-BE49-F238E27FC236}">
                <a16:creationId xmlns:a16="http://schemas.microsoft.com/office/drawing/2014/main" id="{CCA0C2F0-B570-99BD-C3E4-789E58BCE7A8}"/>
              </a:ext>
            </a:extLst>
          </p:cNvPr>
          <p:cNvSpPr txBox="1"/>
          <p:nvPr/>
        </p:nvSpPr>
        <p:spPr>
          <a:xfrm>
            <a:off x="273050" y="7685623"/>
            <a:ext cx="3189932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ru-RU" sz="1200" spc="-92" dirty="0">
                <a:solidFill>
                  <a:srgbClr val="061C4B"/>
                </a:solidFill>
                <a:latin typeface="Myriad Pro" panose="020B0503030403020204" pitchFamily="34" charset="0"/>
                <a:ea typeface="Aileron"/>
                <a:cs typeface="Aileron"/>
                <a:sym typeface="Aileron"/>
              </a:rPr>
              <a:t>Все партии сопровождаются лабораторными анализами и соответствуют стандартам ISO / </a:t>
            </a:r>
            <a:r>
              <a:rPr lang="ru-RU" sz="1200" spc="-92" dirty="0" err="1">
                <a:solidFill>
                  <a:srgbClr val="061C4B"/>
                </a:solidFill>
                <a:latin typeface="Myriad Pro" panose="020B0503030403020204" pitchFamily="34" charset="0"/>
                <a:ea typeface="Aileron"/>
                <a:cs typeface="Aileron"/>
                <a:sym typeface="Aileron"/>
              </a:rPr>
              <a:t>Organic</a:t>
            </a:r>
            <a:r>
              <a:rPr lang="ru-RU" sz="1200" spc="-92" dirty="0">
                <a:solidFill>
                  <a:srgbClr val="061C4B"/>
                </a:solidFill>
                <a:latin typeface="Myriad Pro" panose="020B0503030403020204" pitchFamily="34" charset="0"/>
                <a:ea typeface="Aileron"/>
                <a:cs typeface="Aileron"/>
                <a:sym typeface="Aileron"/>
              </a:rPr>
              <a:t>.</a:t>
            </a:r>
          </a:p>
        </p:txBody>
      </p:sp>
      <p:sp>
        <p:nvSpPr>
          <p:cNvPr id="54" name="TextBox 27">
            <a:extLst>
              <a:ext uri="{FF2B5EF4-FFF2-40B4-BE49-F238E27FC236}">
                <a16:creationId xmlns:a16="http://schemas.microsoft.com/office/drawing/2014/main" id="{12EAE810-6FB7-9E05-4F97-5FA56A0CA9B2}"/>
              </a:ext>
            </a:extLst>
          </p:cNvPr>
          <p:cNvSpPr txBox="1"/>
          <p:nvPr/>
        </p:nvSpPr>
        <p:spPr>
          <a:xfrm>
            <a:off x="273050" y="7421014"/>
            <a:ext cx="2844000" cy="2594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00"/>
              </a:lnSpc>
            </a:pPr>
            <a:r>
              <a:rPr lang="ru-RU" sz="2000" b="1" spc="-92" dirty="0">
                <a:solidFill>
                  <a:srgbClr val="061C4B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Качество и сертификация</a:t>
            </a:r>
          </a:p>
        </p:txBody>
      </p:sp>
      <p:sp>
        <p:nvSpPr>
          <p:cNvPr id="56" name="TextBox 25">
            <a:extLst>
              <a:ext uri="{FF2B5EF4-FFF2-40B4-BE49-F238E27FC236}">
                <a16:creationId xmlns:a16="http://schemas.microsoft.com/office/drawing/2014/main" id="{6EE67DB7-D153-4583-DDF4-E6ED588D9A69}"/>
              </a:ext>
            </a:extLst>
          </p:cNvPr>
          <p:cNvSpPr txBox="1"/>
          <p:nvPr/>
        </p:nvSpPr>
        <p:spPr>
          <a:xfrm>
            <a:off x="4060724" y="7680444"/>
            <a:ext cx="3189932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ru-RU" sz="1200" spc="-92" dirty="0">
                <a:solidFill>
                  <a:srgbClr val="061C4B"/>
                </a:solidFill>
                <a:latin typeface="Myriad Pro" panose="020B0503030403020204" pitchFamily="34" charset="0"/>
                <a:ea typeface="Aileron"/>
                <a:cs typeface="Aileron"/>
                <a:sym typeface="Aileron"/>
              </a:rPr>
              <a:t>Работаем по техническому заданию клиента, адаптируем упаковку и язык маркировки.</a:t>
            </a:r>
          </a:p>
        </p:txBody>
      </p:sp>
      <p:sp>
        <p:nvSpPr>
          <p:cNvPr id="57" name="TextBox 27">
            <a:extLst>
              <a:ext uri="{FF2B5EF4-FFF2-40B4-BE49-F238E27FC236}">
                <a16:creationId xmlns:a16="http://schemas.microsoft.com/office/drawing/2014/main" id="{23AE46F4-03A2-5A77-DFC2-8EE4080C0913}"/>
              </a:ext>
            </a:extLst>
          </p:cNvPr>
          <p:cNvSpPr txBox="1"/>
          <p:nvPr/>
        </p:nvSpPr>
        <p:spPr>
          <a:xfrm>
            <a:off x="4060724" y="7432137"/>
            <a:ext cx="2844000" cy="256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00"/>
              </a:lnSpc>
            </a:pPr>
            <a:r>
              <a:rPr lang="ru-RU" b="1" spc="-92" dirty="0">
                <a:solidFill>
                  <a:srgbClr val="061C4B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Гибкость</a:t>
            </a:r>
            <a:endParaRPr lang="ru-RU" sz="1400" b="1" spc="-92" dirty="0">
              <a:solidFill>
                <a:srgbClr val="061C4B"/>
              </a:solidFill>
              <a:latin typeface="Myriad Pro" panose="020B0503030403020204" pitchFamily="34" charset="0"/>
              <a:ea typeface="Aileron Bold"/>
              <a:cs typeface="Aileron Bold"/>
              <a:sym typeface="Aileron Bold"/>
            </a:endParaRPr>
          </a:p>
        </p:txBody>
      </p:sp>
      <p:sp>
        <p:nvSpPr>
          <p:cNvPr id="66" name="TextBox 25">
            <a:extLst>
              <a:ext uri="{FF2B5EF4-FFF2-40B4-BE49-F238E27FC236}">
                <a16:creationId xmlns:a16="http://schemas.microsoft.com/office/drawing/2014/main" id="{F36106F2-865D-F84B-5796-421994796AE2}"/>
              </a:ext>
            </a:extLst>
          </p:cNvPr>
          <p:cNvSpPr txBox="1"/>
          <p:nvPr/>
        </p:nvSpPr>
        <p:spPr>
          <a:xfrm>
            <a:off x="349250" y="9075581"/>
            <a:ext cx="3189932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ru-RU" sz="1200" spc="-92" dirty="0">
                <a:solidFill>
                  <a:srgbClr val="061C4B"/>
                </a:solidFill>
                <a:latin typeface="Myriad Pro" panose="020B0503030403020204" pitchFamily="34" charset="0"/>
                <a:ea typeface="Aileron"/>
                <a:cs typeface="Aileron"/>
                <a:sym typeface="Aileron"/>
              </a:rPr>
              <a:t>Отчётность, сроки, документы — строго в соответствии с договорённостями.</a:t>
            </a:r>
          </a:p>
        </p:txBody>
      </p:sp>
      <p:sp>
        <p:nvSpPr>
          <p:cNvPr id="67" name="TextBox 27">
            <a:extLst>
              <a:ext uri="{FF2B5EF4-FFF2-40B4-BE49-F238E27FC236}">
                <a16:creationId xmlns:a16="http://schemas.microsoft.com/office/drawing/2014/main" id="{E2006C82-6E7A-E013-3A7A-21B022A5E411}"/>
              </a:ext>
            </a:extLst>
          </p:cNvPr>
          <p:cNvSpPr txBox="1"/>
          <p:nvPr/>
        </p:nvSpPr>
        <p:spPr>
          <a:xfrm>
            <a:off x="349250" y="8795177"/>
            <a:ext cx="2844000" cy="256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00"/>
              </a:lnSpc>
            </a:pPr>
            <a:r>
              <a:rPr lang="ru-RU" b="1" spc="-92" dirty="0">
                <a:solidFill>
                  <a:srgbClr val="061C4B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Прозрачность и доверие</a:t>
            </a:r>
          </a:p>
        </p:txBody>
      </p:sp>
      <p:sp>
        <p:nvSpPr>
          <p:cNvPr id="68" name="TextBox 25">
            <a:extLst>
              <a:ext uri="{FF2B5EF4-FFF2-40B4-BE49-F238E27FC236}">
                <a16:creationId xmlns:a16="http://schemas.microsoft.com/office/drawing/2014/main" id="{5A60DAF7-53E6-0407-B283-04098B5147B0}"/>
              </a:ext>
            </a:extLst>
          </p:cNvPr>
          <p:cNvSpPr txBox="1"/>
          <p:nvPr/>
        </p:nvSpPr>
        <p:spPr>
          <a:xfrm>
            <a:off x="4046528" y="9075581"/>
            <a:ext cx="3189932" cy="3693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/>
            <a:r>
              <a:rPr lang="ru-RU" sz="1200" spc="-92" dirty="0">
                <a:solidFill>
                  <a:srgbClr val="061C4B"/>
                </a:solidFill>
                <a:latin typeface="Myriad Pro" panose="020B0503030403020204" pitchFamily="34" charset="0"/>
                <a:ea typeface="Aileron"/>
                <a:cs typeface="Aileron"/>
                <a:sym typeface="Aileron"/>
              </a:rPr>
              <a:t>Предлагаем варианты под розницу, </a:t>
            </a:r>
            <a:r>
              <a:rPr lang="ru-RU" sz="1200" spc="-92" dirty="0" err="1">
                <a:solidFill>
                  <a:srgbClr val="061C4B"/>
                </a:solidFill>
                <a:latin typeface="Myriad Pro" panose="020B0503030403020204" pitchFamily="34" charset="0"/>
                <a:ea typeface="Aileron"/>
                <a:cs typeface="Aileron"/>
                <a:sym typeface="Aileron"/>
              </a:rPr>
              <a:t>HoReCa</a:t>
            </a:r>
            <a:r>
              <a:rPr lang="ru-RU" sz="1200" spc="-92" dirty="0">
                <a:solidFill>
                  <a:srgbClr val="061C4B"/>
                </a:solidFill>
                <a:latin typeface="Myriad Pro" panose="020B0503030403020204" pitchFamily="34" charset="0"/>
                <a:ea typeface="Aileron"/>
                <a:cs typeface="Aileron"/>
                <a:sym typeface="Aileron"/>
              </a:rPr>
              <a:t>, </a:t>
            </a:r>
            <a:r>
              <a:rPr lang="ru-RU" sz="1200" spc="-92" dirty="0" err="1">
                <a:solidFill>
                  <a:srgbClr val="061C4B"/>
                </a:solidFill>
                <a:latin typeface="Myriad Pro" panose="020B0503030403020204" pitchFamily="34" charset="0"/>
                <a:ea typeface="Aileron"/>
                <a:cs typeface="Aileron"/>
                <a:sym typeface="Aileron"/>
              </a:rPr>
              <a:t>bulk</a:t>
            </a:r>
            <a:r>
              <a:rPr lang="ru-RU" sz="1200" spc="-92" dirty="0">
                <a:solidFill>
                  <a:srgbClr val="061C4B"/>
                </a:solidFill>
                <a:latin typeface="Myriad Pro" panose="020B0503030403020204" pitchFamily="34" charset="0"/>
                <a:ea typeface="Aileron"/>
                <a:cs typeface="Aileron"/>
                <a:sym typeface="Aileron"/>
              </a:rPr>
              <a:t> и OEM-решения.</a:t>
            </a:r>
          </a:p>
        </p:txBody>
      </p:sp>
      <p:sp>
        <p:nvSpPr>
          <p:cNvPr id="69" name="TextBox 27">
            <a:extLst>
              <a:ext uri="{FF2B5EF4-FFF2-40B4-BE49-F238E27FC236}">
                <a16:creationId xmlns:a16="http://schemas.microsoft.com/office/drawing/2014/main" id="{04959A93-4D33-248E-CCD8-42E814C12B90}"/>
              </a:ext>
            </a:extLst>
          </p:cNvPr>
          <p:cNvSpPr txBox="1"/>
          <p:nvPr/>
        </p:nvSpPr>
        <p:spPr>
          <a:xfrm>
            <a:off x="4046528" y="8795177"/>
            <a:ext cx="2844000" cy="25648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00"/>
              </a:lnSpc>
            </a:pPr>
            <a:r>
              <a:rPr lang="ru-RU" b="1" spc="-92" dirty="0">
                <a:solidFill>
                  <a:srgbClr val="061C4B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Упаковка и брендинг</a:t>
            </a: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:a16="http://schemas.microsoft.com/office/drawing/2014/main" id="{C8ED0763-A9A6-DCB2-EF88-069E18A2A20D}"/>
              </a:ext>
            </a:extLst>
          </p:cNvPr>
          <p:cNvCxnSpPr/>
          <p:nvPr/>
        </p:nvCxnSpPr>
        <p:spPr>
          <a:xfrm>
            <a:off x="917926" y="3612833"/>
            <a:ext cx="0" cy="838200"/>
          </a:xfrm>
          <a:prstGeom prst="line">
            <a:avLst/>
          </a:prstGeom>
          <a:ln w="57150">
            <a:solidFill>
              <a:srgbClr val="FFD2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0CC7FE7C-D54A-B2EC-2E9A-FE7C1B50B750}"/>
              </a:ext>
            </a:extLst>
          </p:cNvPr>
          <p:cNvCxnSpPr/>
          <p:nvPr/>
        </p:nvCxnSpPr>
        <p:spPr>
          <a:xfrm>
            <a:off x="4466054" y="3612833"/>
            <a:ext cx="0" cy="838200"/>
          </a:xfrm>
          <a:prstGeom prst="line">
            <a:avLst/>
          </a:prstGeom>
          <a:ln w="57150">
            <a:solidFill>
              <a:srgbClr val="FFD23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B12F6485-6690-6430-D273-39FC62CB3ABC}"/>
              </a:ext>
            </a:extLst>
          </p:cNvPr>
          <p:cNvGrpSpPr/>
          <p:nvPr/>
        </p:nvGrpSpPr>
        <p:grpSpPr>
          <a:xfrm>
            <a:off x="6076777" y="-307536"/>
            <a:ext cx="2265742" cy="4315119"/>
            <a:chOff x="6183247" y="-13901"/>
            <a:chExt cx="2265742" cy="4315119"/>
          </a:xfrm>
        </p:grpSpPr>
        <p:grpSp>
          <p:nvGrpSpPr>
            <p:cNvPr id="14" name="Group 2">
              <a:extLst>
                <a:ext uri="{FF2B5EF4-FFF2-40B4-BE49-F238E27FC236}">
                  <a16:creationId xmlns:a16="http://schemas.microsoft.com/office/drawing/2014/main" id="{E62C62A4-719D-1FBD-AD78-7F4EB53E008D}"/>
                </a:ext>
              </a:extLst>
            </p:cNvPr>
            <p:cNvGrpSpPr/>
            <p:nvPr/>
          </p:nvGrpSpPr>
          <p:grpSpPr>
            <a:xfrm rot="-2700000">
              <a:off x="6438066" y="1494063"/>
              <a:ext cx="2010923" cy="2010923"/>
              <a:chOff x="0" y="0"/>
              <a:chExt cx="1175294" cy="1175294"/>
            </a:xfrm>
          </p:grpSpPr>
          <p:sp>
            <p:nvSpPr>
              <p:cNvPr id="30" name="Freeform 3">
                <a:extLst>
                  <a:ext uri="{FF2B5EF4-FFF2-40B4-BE49-F238E27FC236}">
                    <a16:creationId xmlns:a16="http://schemas.microsoft.com/office/drawing/2014/main" id="{8CCEA62E-E8FA-1A4F-D8FA-51E22235D088}"/>
                  </a:ext>
                </a:extLst>
              </p:cNvPr>
              <p:cNvSpPr/>
              <p:nvPr/>
            </p:nvSpPr>
            <p:spPr>
              <a:xfrm>
                <a:off x="0" y="0"/>
                <a:ext cx="1175294" cy="1175294"/>
              </a:xfrm>
              <a:custGeom>
                <a:avLst/>
                <a:gdLst/>
                <a:ahLst/>
                <a:cxnLst/>
                <a:rect l="l" t="t" r="r" b="b"/>
                <a:pathLst>
                  <a:path w="1175294" h="1175294">
                    <a:moveTo>
                      <a:pt x="130898" y="0"/>
                    </a:moveTo>
                    <a:lnTo>
                      <a:pt x="1044396" y="0"/>
                    </a:lnTo>
                    <a:cubicBezTo>
                      <a:pt x="1116689" y="0"/>
                      <a:pt x="1175294" y="58605"/>
                      <a:pt x="1175294" y="130898"/>
                    </a:cubicBezTo>
                    <a:lnTo>
                      <a:pt x="1175294" y="1044396"/>
                    </a:lnTo>
                    <a:cubicBezTo>
                      <a:pt x="1175294" y="1116689"/>
                      <a:pt x="1116689" y="1175294"/>
                      <a:pt x="1044396" y="1175294"/>
                    </a:cubicBezTo>
                    <a:lnTo>
                      <a:pt x="130898" y="1175294"/>
                    </a:lnTo>
                    <a:cubicBezTo>
                      <a:pt x="58605" y="1175294"/>
                      <a:pt x="0" y="1116689"/>
                      <a:pt x="0" y="1044396"/>
                    </a:cubicBezTo>
                    <a:lnTo>
                      <a:pt x="0" y="130898"/>
                    </a:lnTo>
                    <a:cubicBezTo>
                      <a:pt x="0" y="58605"/>
                      <a:pt x="58605" y="0"/>
                      <a:pt x="130898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0" cap="rnd">
                <a:solidFill>
                  <a:srgbClr val="E3DFDF"/>
                </a:solidFill>
                <a:prstDash val="solid"/>
                <a:round/>
              </a:ln>
            </p:spPr>
          </p:sp>
          <p:sp>
            <p:nvSpPr>
              <p:cNvPr id="31" name="TextBox 4">
                <a:extLst>
                  <a:ext uri="{FF2B5EF4-FFF2-40B4-BE49-F238E27FC236}">
                    <a16:creationId xmlns:a16="http://schemas.microsoft.com/office/drawing/2014/main" id="{CB28C241-6931-71CA-6F46-DFDFE0EE4A68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1175294" cy="122291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15" name="Group 8">
              <a:extLst>
                <a:ext uri="{FF2B5EF4-FFF2-40B4-BE49-F238E27FC236}">
                  <a16:creationId xmlns:a16="http://schemas.microsoft.com/office/drawing/2014/main" id="{7F1DBE6C-7787-BBB0-D608-B507370462BF}"/>
                </a:ext>
              </a:extLst>
            </p:cNvPr>
            <p:cNvGrpSpPr/>
            <p:nvPr/>
          </p:nvGrpSpPr>
          <p:grpSpPr>
            <a:xfrm rot="-2700000">
              <a:off x="6183247" y="-13901"/>
              <a:ext cx="1390697" cy="1390697"/>
              <a:chOff x="0" y="0"/>
              <a:chExt cx="812800" cy="812800"/>
            </a:xfrm>
          </p:grpSpPr>
          <p:sp>
            <p:nvSpPr>
              <p:cNvPr id="27" name="Freeform 9">
                <a:extLst>
                  <a:ext uri="{FF2B5EF4-FFF2-40B4-BE49-F238E27FC236}">
                    <a16:creationId xmlns:a16="http://schemas.microsoft.com/office/drawing/2014/main" id="{1DEB058C-52D4-4388-9B77-F265D9863ABA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189276" y="0"/>
                    </a:moveTo>
                    <a:lnTo>
                      <a:pt x="623524" y="0"/>
                    </a:lnTo>
                    <a:cubicBezTo>
                      <a:pt x="673723" y="0"/>
                      <a:pt x="721866" y="19941"/>
                      <a:pt x="757362" y="55438"/>
                    </a:cubicBezTo>
                    <a:cubicBezTo>
                      <a:pt x="792858" y="90934"/>
                      <a:pt x="812800" y="139077"/>
                      <a:pt x="812800" y="189276"/>
                    </a:cubicBezTo>
                    <a:lnTo>
                      <a:pt x="812800" y="623524"/>
                    </a:lnTo>
                    <a:cubicBezTo>
                      <a:pt x="812800" y="673723"/>
                      <a:pt x="792858" y="721866"/>
                      <a:pt x="757362" y="757362"/>
                    </a:cubicBezTo>
                    <a:cubicBezTo>
                      <a:pt x="721866" y="792858"/>
                      <a:pt x="673723" y="812800"/>
                      <a:pt x="623524" y="812800"/>
                    </a:cubicBezTo>
                    <a:lnTo>
                      <a:pt x="189276" y="812800"/>
                    </a:lnTo>
                    <a:cubicBezTo>
                      <a:pt x="139077" y="812800"/>
                      <a:pt x="90934" y="792858"/>
                      <a:pt x="55438" y="757362"/>
                    </a:cubicBezTo>
                    <a:cubicBezTo>
                      <a:pt x="19941" y="721866"/>
                      <a:pt x="0" y="673723"/>
                      <a:pt x="0" y="623524"/>
                    </a:cubicBezTo>
                    <a:lnTo>
                      <a:pt x="0" y="189276"/>
                    </a:lnTo>
                    <a:cubicBezTo>
                      <a:pt x="0" y="139077"/>
                      <a:pt x="19941" y="90934"/>
                      <a:pt x="55438" y="55438"/>
                    </a:cubicBezTo>
                    <a:cubicBezTo>
                      <a:pt x="90934" y="19941"/>
                      <a:pt x="139077" y="0"/>
                      <a:pt x="189276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0" cap="rnd">
                <a:solidFill>
                  <a:srgbClr val="174178"/>
                </a:solidFill>
                <a:prstDash val="solid"/>
                <a:round/>
              </a:ln>
            </p:spPr>
          </p:sp>
          <p:sp>
            <p:nvSpPr>
              <p:cNvPr id="28" name="TextBox 10">
                <a:extLst>
                  <a:ext uri="{FF2B5EF4-FFF2-40B4-BE49-F238E27FC236}">
                    <a16:creationId xmlns:a16="http://schemas.microsoft.com/office/drawing/2014/main" id="{1D108CA0-58CA-F6B8-6D64-144DB1AD64A6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812800" cy="8604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16" name="Group 14">
              <a:extLst>
                <a:ext uri="{FF2B5EF4-FFF2-40B4-BE49-F238E27FC236}">
                  <a16:creationId xmlns:a16="http://schemas.microsoft.com/office/drawing/2014/main" id="{9EBA799F-7F90-D43B-7CFD-84F085AA8EFE}"/>
                </a:ext>
              </a:extLst>
            </p:cNvPr>
            <p:cNvGrpSpPr/>
            <p:nvPr/>
          </p:nvGrpSpPr>
          <p:grpSpPr>
            <a:xfrm rot="-2700000">
              <a:off x="6862108" y="2910521"/>
              <a:ext cx="1390697" cy="1390697"/>
              <a:chOff x="0" y="0"/>
              <a:chExt cx="812800" cy="812800"/>
            </a:xfrm>
          </p:grpSpPr>
          <p:sp>
            <p:nvSpPr>
              <p:cNvPr id="24" name="Freeform 15">
                <a:extLst>
                  <a:ext uri="{FF2B5EF4-FFF2-40B4-BE49-F238E27FC236}">
                    <a16:creationId xmlns:a16="http://schemas.microsoft.com/office/drawing/2014/main" id="{5A76F964-A8BC-F26D-786C-3DAADC20F7ED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189276" y="0"/>
                    </a:moveTo>
                    <a:lnTo>
                      <a:pt x="623524" y="0"/>
                    </a:lnTo>
                    <a:cubicBezTo>
                      <a:pt x="673723" y="0"/>
                      <a:pt x="721866" y="19941"/>
                      <a:pt x="757362" y="55438"/>
                    </a:cubicBezTo>
                    <a:cubicBezTo>
                      <a:pt x="792858" y="90934"/>
                      <a:pt x="812800" y="139077"/>
                      <a:pt x="812800" y="189276"/>
                    </a:cubicBezTo>
                    <a:lnTo>
                      <a:pt x="812800" y="623524"/>
                    </a:lnTo>
                    <a:cubicBezTo>
                      <a:pt x="812800" y="673723"/>
                      <a:pt x="792858" y="721866"/>
                      <a:pt x="757362" y="757362"/>
                    </a:cubicBezTo>
                    <a:cubicBezTo>
                      <a:pt x="721866" y="792858"/>
                      <a:pt x="673723" y="812800"/>
                      <a:pt x="623524" y="812800"/>
                    </a:cubicBezTo>
                    <a:lnTo>
                      <a:pt x="189276" y="812800"/>
                    </a:lnTo>
                    <a:cubicBezTo>
                      <a:pt x="139077" y="812800"/>
                      <a:pt x="90934" y="792858"/>
                      <a:pt x="55438" y="757362"/>
                    </a:cubicBezTo>
                    <a:cubicBezTo>
                      <a:pt x="19941" y="721866"/>
                      <a:pt x="0" y="673723"/>
                      <a:pt x="0" y="623524"/>
                    </a:cubicBezTo>
                    <a:lnTo>
                      <a:pt x="0" y="189276"/>
                    </a:lnTo>
                    <a:cubicBezTo>
                      <a:pt x="0" y="139077"/>
                      <a:pt x="19941" y="90934"/>
                      <a:pt x="55438" y="55438"/>
                    </a:cubicBezTo>
                    <a:cubicBezTo>
                      <a:pt x="90934" y="19941"/>
                      <a:pt x="139077" y="0"/>
                      <a:pt x="189276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0" cap="rnd">
                <a:solidFill>
                  <a:srgbClr val="FFD230"/>
                </a:solidFill>
                <a:prstDash val="solid"/>
                <a:round/>
              </a:ln>
            </p:spPr>
          </p:sp>
          <p:sp>
            <p:nvSpPr>
              <p:cNvPr id="26" name="TextBox 16">
                <a:extLst>
                  <a:ext uri="{FF2B5EF4-FFF2-40B4-BE49-F238E27FC236}">
                    <a16:creationId xmlns:a16="http://schemas.microsoft.com/office/drawing/2014/main" id="{5A678553-8C42-739E-CF35-E0161CF392A0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812800" cy="8604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20" name="Group 20">
              <a:extLst>
                <a:ext uri="{FF2B5EF4-FFF2-40B4-BE49-F238E27FC236}">
                  <a16:creationId xmlns:a16="http://schemas.microsoft.com/office/drawing/2014/main" id="{BEE0B385-9AB8-8CFA-F125-EA71141A75E9}"/>
                </a:ext>
              </a:extLst>
            </p:cNvPr>
            <p:cNvGrpSpPr/>
            <p:nvPr/>
          </p:nvGrpSpPr>
          <p:grpSpPr>
            <a:xfrm rot="-2700000">
              <a:off x="7321675" y="1439713"/>
              <a:ext cx="1080585" cy="1080585"/>
              <a:chOff x="0" y="0"/>
              <a:chExt cx="631553" cy="631553"/>
            </a:xfrm>
          </p:grpSpPr>
          <p:sp>
            <p:nvSpPr>
              <p:cNvPr id="21" name="Freeform 21">
                <a:extLst>
                  <a:ext uri="{FF2B5EF4-FFF2-40B4-BE49-F238E27FC236}">
                    <a16:creationId xmlns:a16="http://schemas.microsoft.com/office/drawing/2014/main" id="{ADFD428B-B6FE-5503-F79F-39641E68A99E}"/>
                  </a:ext>
                </a:extLst>
              </p:cNvPr>
              <p:cNvSpPr/>
              <p:nvPr/>
            </p:nvSpPr>
            <p:spPr>
              <a:xfrm>
                <a:off x="0" y="0"/>
                <a:ext cx="631553" cy="631553"/>
              </a:xfrm>
              <a:custGeom>
                <a:avLst/>
                <a:gdLst/>
                <a:ahLst/>
                <a:cxnLst/>
                <a:rect l="l" t="t" r="r" b="b"/>
                <a:pathLst>
                  <a:path w="631553" h="631553">
                    <a:moveTo>
                      <a:pt x="243595" y="0"/>
                    </a:moveTo>
                    <a:lnTo>
                      <a:pt x="387958" y="0"/>
                    </a:lnTo>
                    <a:cubicBezTo>
                      <a:pt x="452563" y="0"/>
                      <a:pt x="514523" y="25664"/>
                      <a:pt x="560206" y="71347"/>
                    </a:cubicBezTo>
                    <a:cubicBezTo>
                      <a:pt x="605889" y="117030"/>
                      <a:pt x="631553" y="178990"/>
                      <a:pt x="631553" y="243595"/>
                    </a:cubicBezTo>
                    <a:lnTo>
                      <a:pt x="631553" y="387958"/>
                    </a:lnTo>
                    <a:cubicBezTo>
                      <a:pt x="631553" y="452563"/>
                      <a:pt x="605889" y="514523"/>
                      <a:pt x="560206" y="560206"/>
                    </a:cubicBezTo>
                    <a:cubicBezTo>
                      <a:pt x="514523" y="605889"/>
                      <a:pt x="452563" y="631553"/>
                      <a:pt x="387958" y="631553"/>
                    </a:cubicBezTo>
                    <a:lnTo>
                      <a:pt x="243595" y="631553"/>
                    </a:lnTo>
                    <a:cubicBezTo>
                      <a:pt x="178990" y="631553"/>
                      <a:pt x="117030" y="605889"/>
                      <a:pt x="71347" y="560206"/>
                    </a:cubicBezTo>
                    <a:cubicBezTo>
                      <a:pt x="25664" y="514523"/>
                      <a:pt x="0" y="452563"/>
                      <a:pt x="0" y="387958"/>
                    </a:cubicBezTo>
                    <a:lnTo>
                      <a:pt x="0" y="243595"/>
                    </a:lnTo>
                    <a:cubicBezTo>
                      <a:pt x="0" y="178990"/>
                      <a:pt x="25664" y="117030"/>
                      <a:pt x="71347" y="71347"/>
                    </a:cubicBezTo>
                    <a:cubicBezTo>
                      <a:pt x="117030" y="25664"/>
                      <a:pt x="178990" y="0"/>
                      <a:pt x="243595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0" cap="rnd">
                <a:solidFill>
                  <a:srgbClr val="174178"/>
                </a:solidFill>
                <a:prstDash val="solid"/>
                <a:round/>
              </a:ln>
            </p:spPr>
          </p:sp>
          <p:sp>
            <p:nvSpPr>
              <p:cNvPr id="22" name="TextBox 22">
                <a:extLst>
                  <a:ext uri="{FF2B5EF4-FFF2-40B4-BE49-F238E27FC236}">
                    <a16:creationId xmlns:a16="http://schemas.microsoft.com/office/drawing/2014/main" id="{9BE3C455-5405-5FB4-5FE1-1B34098EC715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631553" cy="67917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176825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BEEB8-AFDD-460C-1C37-EC22FFD666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666C3EE6-7D1A-5762-41EB-D1341364632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0"/>
            <a:ext cx="7560000" cy="10692000"/>
          </a:xfrm>
          <a:custGeom>
            <a:avLst/>
            <a:gdLst/>
            <a:ahLst/>
            <a:cxnLst/>
            <a:rect l="l" t="t" r="r" b="b"/>
            <a:pathLst>
              <a:path w="7560000" h="10692000">
                <a:moveTo>
                  <a:pt x="0" y="0"/>
                </a:moveTo>
                <a:lnTo>
                  <a:pt x="7560000" y="0"/>
                </a:lnTo>
                <a:lnTo>
                  <a:pt x="7560000" y="10692000"/>
                </a:lnTo>
                <a:lnTo>
                  <a:pt x="0" y="10692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22226" t="-1069" r="-22226" b="-1069"/>
            </a:stretch>
          </a:blipFill>
        </p:spPr>
      </p:sp>
      <p:pic>
        <p:nvPicPr>
          <p:cNvPr id="23" name="Рисунок 22" descr="Изображение выглядит как текст, снимок экрана, Шрифт, пульт дистанционного управления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FD9027B5-9F64-DA4C-26BC-6701E56E956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23" t="33083" r="34319" b="50270"/>
          <a:stretch>
            <a:fillRect/>
          </a:stretch>
        </p:blipFill>
        <p:spPr>
          <a:xfrm>
            <a:off x="425450" y="469900"/>
            <a:ext cx="2103200" cy="926352"/>
          </a:xfrm>
          <a:prstGeom prst="rect">
            <a:avLst/>
          </a:prstGeom>
        </p:spPr>
      </p:pic>
      <p:sp>
        <p:nvSpPr>
          <p:cNvPr id="24" name="TextBox 12">
            <a:extLst>
              <a:ext uri="{FF2B5EF4-FFF2-40B4-BE49-F238E27FC236}">
                <a16:creationId xmlns:a16="http://schemas.microsoft.com/office/drawing/2014/main" id="{9CB1F67A-7FF5-DFB3-1C99-676414704E4E}"/>
              </a:ext>
            </a:extLst>
          </p:cNvPr>
          <p:cNvSpPr txBox="1"/>
          <p:nvPr/>
        </p:nvSpPr>
        <p:spPr>
          <a:xfrm>
            <a:off x="756000" y="2359209"/>
            <a:ext cx="5689250" cy="18229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440"/>
              </a:lnSpc>
            </a:pPr>
            <a:r>
              <a:rPr lang="ru-RU" sz="1400" spc="-31" dirty="0">
                <a:solidFill>
                  <a:schemeClr val="tx1">
                    <a:lumMod val="95000"/>
                    <a:lumOff val="5000"/>
                  </a:schemeClr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Мы готовы предоставить:</a:t>
            </a:r>
            <a:endParaRPr lang="en-US" sz="1400" spc="-31" dirty="0">
              <a:solidFill>
                <a:schemeClr val="tx1">
                  <a:lumMod val="95000"/>
                  <a:lumOff val="5000"/>
                </a:schemeClr>
              </a:solidFill>
              <a:latin typeface="Myriad Pro" panose="020B0503030403020204" pitchFamily="34" charset="0"/>
              <a:ea typeface="IBM Plex Sans Arabic"/>
              <a:cs typeface="IBM Plex Sans Arabic"/>
              <a:sym typeface="IBM Plex Sans Arabic"/>
            </a:endParaRPr>
          </a:p>
        </p:txBody>
      </p:sp>
      <p:sp>
        <p:nvSpPr>
          <p:cNvPr id="25" name="TextBox 20">
            <a:extLst>
              <a:ext uri="{FF2B5EF4-FFF2-40B4-BE49-F238E27FC236}">
                <a16:creationId xmlns:a16="http://schemas.microsoft.com/office/drawing/2014/main" id="{C2900FCC-E514-23D8-62AC-74B48CC22EEF}"/>
              </a:ext>
            </a:extLst>
          </p:cNvPr>
          <p:cNvSpPr txBox="1"/>
          <p:nvPr/>
        </p:nvSpPr>
        <p:spPr>
          <a:xfrm>
            <a:off x="756000" y="1804310"/>
            <a:ext cx="2844000" cy="4643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799"/>
              </a:lnSpc>
            </a:pPr>
            <a:r>
              <a:rPr lang="ru-RU" sz="1799" b="1" spc="-82" dirty="0">
                <a:solidFill>
                  <a:schemeClr val="tx1">
                    <a:lumMod val="95000"/>
                    <a:lumOff val="5000"/>
                  </a:schemeClr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Медиа-материалы и производственная культура</a:t>
            </a:r>
            <a:endParaRPr lang="en-US" sz="1799" b="1" spc="-82" dirty="0">
              <a:solidFill>
                <a:schemeClr val="tx1">
                  <a:lumMod val="95000"/>
                  <a:lumOff val="5000"/>
                </a:schemeClr>
              </a:solidFill>
              <a:latin typeface="Myriad Pro" panose="020B0503030403020204" pitchFamily="34" charset="0"/>
              <a:ea typeface="IBM Plex Sans Arabic Bold"/>
              <a:cs typeface="IBM Plex Sans Arabic Bold"/>
              <a:sym typeface="IBM Plex Sans Arabic Bold"/>
            </a:endParaRPr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51151EE7-22EF-583A-7B6C-ECA0F2CF3658}"/>
              </a:ext>
            </a:extLst>
          </p:cNvPr>
          <p:cNvSpPr txBox="1"/>
          <p:nvPr/>
        </p:nvSpPr>
        <p:spPr>
          <a:xfrm>
            <a:off x="1111250" y="2841318"/>
            <a:ext cx="2472821" cy="181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440"/>
              </a:lnSpc>
            </a:pPr>
            <a:r>
              <a:rPr lang="ru-RU" sz="1400" b="1" spc="-31" dirty="0">
                <a:solidFill>
                  <a:srgbClr val="061C4B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Каталог продукции (PDF)</a:t>
            </a:r>
          </a:p>
        </p:txBody>
      </p:sp>
      <p:sp>
        <p:nvSpPr>
          <p:cNvPr id="26" name="TextBox 26">
            <a:extLst>
              <a:ext uri="{FF2B5EF4-FFF2-40B4-BE49-F238E27FC236}">
                <a16:creationId xmlns:a16="http://schemas.microsoft.com/office/drawing/2014/main" id="{F6E73AFF-3D5C-6B21-FC6E-515F22428365}"/>
              </a:ext>
            </a:extLst>
          </p:cNvPr>
          <p:cNvSpPr txBox="1"/>
          <p:nvPr/>
        </p:nvSpPr>
        <p:spPr>
          <a:xfrm>
            <a:off x="1111250" y="3231927"/>
            <a:ext cx="2472821" cy="361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40"/>
              </a:lnSpc>
            </a:pPr>
            <a:r>
              <a:rPr lang="ru-RU" sz="1400" b="1" spc="-31" dirty="0">
                <a:solidFill>
                  <a:srgbClr val="061C4B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Видеоролики с производства </a:t>
            </a:r>
            <a:r>
              <a:rPr lang="ru-RU" sz="1400" spc="-31" dirty="0">
                <a:solidFill>
                  <a:srgbClr val="061C4B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(включая фасовку, упаковку)</a:t>
            </a:r>
          </a:p>
        </p:txBody>
      </p:sp>
      <p:sp>
        <p:nvSpPr>
          <p:cNvPr id="40" name="TextBox 26">
            <a:extLst>
              <a:ext uri="{FF2B5EF4-FFF2-40B4-BE49-F238E27FC236}">
                <a16:creationId xmlns:a16="http://schemas.microsoft.com/office/drawing/2014/main" id="{51FFF479-0647-DAC4-909B-2D1A6DC2E715}"/>
              </a:ext>
            </a:extLst>
          </p:cNvPr>
          <p:cNvSpPr txBox="1"/>
          <p:nvPr/>
        </p:nvSpPr>
        <p:spPr>
          <a:xfrm>
            <a:off x="4522976" y="2893467"/>
            <a:ext cx="2472821" cy="181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40"/>
              </a:lnSpc>
            </a:pPr>
            <a:r>
              <a:rPr lang="ru-RU" sz="1400" b="1" spc="-31" dirty="0">
                <a:solidFill>
                  <a:srgbClr val="061C4B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Сертификаты соответствия</a:t>
            </a:r>
          </a:p>
        </p:txBody>
      </p:sp>
      <p:sp>
        <p:nvSpPr>
          <p:cNvPr id="42" name="TextBox 26">
            <a:extLst>
              <a:ext uri="{FF2B5EF4-FFF2-40B4-BE49-F238E27FC236}">
                <a16:creationId xmlns:a16="http://schemas.microsoft.com/office/drawing/2014/main" id="{1547F2A3-CB82-9C80-3963-3F766281B853}"/>
              </a:ext>
            </a:extLst>
          </p:cNvPr>
          <p:cNvSpPr txBox="1"/>
          <p:nvPr/>
        </p:nvSpPr>
        <p:spPr>
          <a:xfrm>
            <a:off x="4522976" y="3379170"/>
            <a:ext cx="2472821" cy="18158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40"/>
              </a:lnSpc>
            </a:pPr>
            <a:r>
              <a:rPr lang="ru-RU" sz="1400" b="1" spc="-31" dirty="0">
                <a:solidFill>
                  <a:srgbClr val="061C4B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Фото продукции и упаковки</a:t>
            </a:r>
          </a:p>
        </p:txBody>
      </p:sp>
      <p:sp>
        <p:nvSpPr>
          <p:cNvPr id="44" name="TextBox 26">
            <a:extLst>
              <a:ext uri="{FF2B5EF4-FFF2-40B4-BE49-F238E27FC236}">
                <a16:creationId xmlns:a16="http://schemas.microsoft.com/office/drawing/2014/main" id="{2DC7F8DD-2E9D-A09D-8A91-C89A04E22BF4}"/>
              </a:ext>
            </a:extLst>
          </p:cNvPr>
          <p:cNvSpPr txBox="1"/>
          <p:nvPr/>
        </p:nvSpPr>
        <p:spPr>
          <a:xfrm>
            <a:off x="1111250" y="3755461"/>
            <a:ext cx="2472821" cy="361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40"/>
              </a:lnSpc>
            </a:pPr>
            <a:r>
              <a:rPr lang="ru-RU" sz="1400" b="1" spc="-31" dirty="0">
                <a:solidFill>
                  <a:srgbClr val="061C4B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Кейсы работы с клиентами</a:t>
            </a:r>
          </a:p>
          <a:p>
            <a:pPr>
              <a:lnSpc>
                <a:spcPts val="1440"/>
              </a:lnSpc>
            </a:pPr>
            <a:r>
              <a:rPr lang="ru-RU" sz="1400" spc="-31" dirty="0">
                <a:solidFill>
                  <a:srgbClr val="061C4B"/>
                </a:solidFill>
                <a:latin typeface="Myriad Pro" panose="020B0503030403020204" pitchFamily="34" charset="0"/>
                <a:ea typeface="Aileron Bold"/>
                <a:cs typeface="Aileron Bold"/>
                <a:sym typeface="Aileron Bold"/>
              </a:rPr>
              <a:t>(по согласованию)</a:t>
            </a:r>
          </a:p>
        </p:txBody>
      </p:sp>
      <p:sp>
        <p:nvSpPr>
          <p:cNvPr id="45" name="TextBox 10">
            <a:extLst>
              <a:ext uri="{FF2B5EF4-FFF2-40B4-BE49-F238E27FC236}">
                <a16:creationId xmlns:a16="http://schemas.microsoft.com/office/drawing/2014/main" id="{79FD7909-7BF0-2628-CF5B-6C8F40F503FF}"/>
              </a:ext>
            </a:extLst>
          </p:cNvPr>
          <p:cNvSpPr txBox="1"/>
          <p:nvPr/>
        </p:nvSpPr>
        <p:spPr>
          <a:xfrm>
            <a:off x="756000" y="4693591"/>
            <a:ext cx="6048000" cy="108457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8199"/>
              </a:lnSpc>
            </a:pPr>
            <a:r>
              <a:rPr lang="ru-RU" sz="8199" b="1" spc="-377" dirty="0">
                <a:solidFill>
                  <a:srgbClr val="174178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Контакты</a:t>
            </a:r>
            <a:endParaRPr lang="en-US" sz="8199" b="1" spc="-377" dirty="0">
              <a:solidFill>
                <a:srgbClr val="174178"/>
              </a:solidFill>
              <a:latin typeface="Myriad Pro" panose="020B0503030403020204" pitchFamily="34" charset="0"/>
              <a:ea typeface="IBM Plex Sans Arabic Bold"/>
              <a:cs typeface="IBM Plex Sans Arabic Bold"/>
              <a:sym typeface="IBM Plex Sans Arabic Bold"/>
            </a:endParaRPr>
          </a:p>
        </p:txBody>
      </p:sp>
      <p:sp>
        <p:nvSpPr>
          <p:cNvPr id="46" name="Freeform 12">
            <a:extLst>
              <a:ext uri="{FF2B5EF4-FFF2-40B4-BE49-F238E27FC236}">
                <a16:creationId xmlns:a16="http://schemas.microsoft.com/office/drawing/2014/main" id="{1416C233-8CFF-886A-BF4A-16F79891D05A}"/>
              </a:ext>
            </a:extLst>
          </p:cNvPr>
          <p:cNvSpPr/>
          <p:nvPr/>
        </p:nvSpPr>
        <p:spPr>
          <a:xfrm>
            <a:off x="3960000" y="7437972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60000" h="360000">
                <a:moveTo>
                  <a:pt x="0" y="0"/>
                </a:moveTo>
                <a:lnTo>
                  <a:pt x="360000" y="0"/>
                </a:lnTo>
                <a:lnTo>
                  <a:pt x="360000" y="360000"/>
                </a:lnTo>
                <a:lnTo>
                  <a:pt x="0" y="36000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7" name="Freeform 13">
            <a:extLst>
              <a:ext uri="{FF2B5EF4-FFF2-40B4-BE49-F238E27FC236}">
                <a16:creationId xmlns:a16="http://schemas.microsoft.com/office/drawing/2014/main" id="{38AA356F-1EBF-A869-109D-5AFDD3F1BF89}"/>
              </a:ext>
            </a:extLst>
          </p:cNvPr>
          <p:cNvSpPr/>
          <p:nvPr/>
        </p:nvSpPr>
        <p:spPr>
          <a:xfrm>
            <a:off x="756000" y="7437972"/>
            <a:ext cx="360000" cy="360000"/>
          </a:xfrm>
          <a:custGeom>
            <a:avLst/>
            <a:gdLst/>
            <a:ahLst/>
            <a:cxnLst/>
            <a:rect l="l" t="t" r="r" b="b"/>
            <a:pathLst>
              <a:path w="360000" h="360000">
                <a:moveTo>
                  <a:pt x="0" y="0"/>
                </a:moveTo>
                <a:lnTo>
                  <a:pt x="360000" y="0"/>
                </a:lnTo>
                <a:lnTo>
                  <a:pt x="360000" y="360000"/>
                </a:lnTo>
                <a:lnTo>
                  <a:pt x="0" y="360000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</p:sp>
      <p:sp>
        <p:nvSpPr>
          <p:cNvPr id="48" name="TextBox 22">
            <a:extLst>
              <a:ext uri="{FF2B5EF4-FFF2-40B4-BE49-F238E27FC236}">
                <a16:creationId xmlns:a16="http://schemas.microsoft.com/office/drawing/2014/main" id="{61C51138-F1AA-73AA-E18B-C0DB0144E110}"/>
              </a:ext>
            </a:extLst>
          </p:cNvPr>
          <p:cNvSpPr txBox="1"/>
          <p:nvPr/>
        </p:nvSpPr>
        <p:spPr>
          <a:xfrm>
            <a:off x="756000" y="7818482"/>
            <a:ext cx="2844000" cy="194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9"/>
              </a:lnSpc>
            </a:pPr>
            <a:r>
              <a:rPr lang="ru-RU" sz="1100" spc="-73" dirty="0">
                <a:solidFill>
                  <a:srgbClr val="19517D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Почта</a:t>
            </a:r>
            <a:r>
              <a:rPr lang="en-US" sz="1100" spc="-73" dirty="0">
                <a:solidFill>
                  <a:srgbClr val="19517D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:</a:t>
            </a:r>
          </a:p>
        </p:txBody>
      </p:sp>
      <p:sp>
        <p:nvSpPr>
          <p:cNvPr id="49" name="TextBox 23">
            <a:extLst>
              <a:ext uri="{FF2B5EF4-FFF2-40B4-BE49-F238E27FC236}">
                <a16:creationId xmlns:a16="http://schemas.microsoft.com/office/drawing/2014/main" id="{14D9F9DD-6E21-189D-42FE-6BB5C41B0C04}"/>
              </a:ext>
            </a:extLst>
          </p:cNvPr>
          <p:cNvSpPr txBox="1"/>
          <p:nvPr/>
        </p:nvSpPr>
        <p:spPr>
          <a:xfrm>
            <a:off x="3960000" y="7872966"/>
            <a:ext cx="2844000" cy="19473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9"/>
              </a:lnSpc>
            </a:pPr>
            <a:r>
              <a:rPr lang="ru-RU" sz="1100" spc="-73" dirty="0">
                <a:solidFill>
                  <a:srgbClr val="19517D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Сайт</a:t>
            </a:r>
            <a:r>
              <a:rPr lang="en-US" sz="1100" spc="-73" dirty="0">
                <a:solidFill>
                  <a:srgbClr val="19517D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:</a:t>
            </a:r>
          </a:p>
        </p:txBody>
      </p:sp>
      <p:sp>
        <p:nvSpPr>
          <p:cNvPr id="50" name="TextBox 24">
            <a:extLst>
              <a:ext uri="{FF2B5EF4-FFF2-40B4-BE49-F238E27FC236}">
                <a16:creationId xmlns:a16="http://schemas.microsoft.com/office/drawing/2014/main" id="{93C97834-7631-396E-250C-D4C40F0FA18A}"/>
              </a:ext>
            </a:extLst>
          </p:cNvPr>
          <p:cNvSpPr txBox="1"/>
          <p:nvPr/>
        </p:nvSpPr>
        <p:spPr>
          <a:xfrm>
            <a:off x="756000" y="7970599"/>
            <a:ext cx="2844000" cy="2200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799"/>
              </a:lnSpc>
            </a:pPr>
            <a:r>
              <a:rPr lang="en-US" sz="1200" b="1" spc="-82" dirty="0">
                <a:solidFill>
                  <a:srgbClr val="19517D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[export@yourcompany.kg]</a:t>
            </a:r>
          </a:p>
        </p:txBody>
      </p:sp>
      <p:sp>
        <p:nvSpPr>
          <p:cNvPr id="51" name="TextBox 25">
            <a:extLst>
              <a:ext uri="{FF2B5EF4-FFF2-40B4-BE49-F238E27FC236}">
                <a16:creationId xmlns:a16="http://schemas.microsoft.com/office/drawing/2014/main" id="{48EF9A6D-AF19-9B76-FE61-C37326BA61CF}"/>
              </a:ext>
            </a:extLst>
          </p:cNvPr>
          <p:cNvSpPr txBox="1"/>
          <p:nvPr/>
        </p:nvSpPr>
        <p:spPr>
          <a:xfrm>
            <a:off x="3960000" y="7986107"/>
            <a:ext cx="2844000" cy="2200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799"/>
              </a:lnSpc>
            </a:pPr>
            <a:r>
              <a:rPr lang="en-US" sz="1200" b="1" spc="-82" dirty="0">
                <a:solidFill>
                  <a:srgbClr val="19517D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[www.yourcompany.kg]</a:t>
            </a:r>
          </a:p>
        </p:txBody>
      </p:sp>
      <p:sp>
        <p:nvSpPr>
          <p:cNvPr id="52" name="TextBox 22">
            <a:extLst>
              <a:ext uri="{FF2B5EF4-FFF2-40B4-BE49-F238E27FC236}">
                <a16:creationId xmlns:a16="http://schemas.microsoft.com/office/drawing/2014/main" id="{40EC12CC-C9B5-3601-1AFC-3AF02A114A6E}"/>
              </a:ext>
            </a:extLst>
          </p:cNvPr>
          <p:cNvSpPr txBox="1"/>
          <p:nvPr/>
        </p:nvSpPr>
        <p:spPr>
          <a:xfrm>
            <a:off x="756000" y="6619340"/>
            <a:ext cx="2844000" cy="208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9"/>
              </a:lnSpc>
            </a:pPr>
            <a:r>
              <a:rPr lang="ru-RU" sz="1400" spc="-73" dirty="0">
                <a:solidFill>
                  <a:srgbClr val="19517D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Адрес офиса/производства:</a:t>
            </a:r>
            <a:endParaRPr lang="en-US" sz="1400" spc="-73" dirty="0">
              <a:solidFill>
                <a:srgbClr val="19517D"/>
              </a:solidFill>
              <a:latin typeface="Myriad Pro" panose="020B0503030403020204" pitchFamily="34" charset="0"/>
              <a:ea typeface="IBM Plex Sans Arabic"/>
              <a:cs typeface="IBM Plex Sans Arabic"/>
              <a:sym typeface="IBM Plex Sans Arabic"/>
            </a:endParaRPr>
          </a:p>
        </p:txBody>
      </p:sp>
      <p:sp>
        <p:nvSpPr>
          <p:cNvPr id="53" name="TextBox 24">
            <a:extLst>
              <a:ext uri="{FF2B5EF4-FFF2-40B4-BE49-F238E27FC236}">
                <a16:creationId xmlns:a16="http://schemas.microsoft.com/office/drawing/2014/main" id="{8F3FD304-BCDD-1DDB-5E4E-D3B4A13C9588}"/>
              </a:ext>
            </a:extLst>
          </p:cNvPr>
          <p:cNvSpPr txBox="1"/>
          <p:nvPr/>
        </p:nvSpPr>
        <p:spPr>
          <a:xfrm>
            <a:off x="756000" y="6818812"/>
            <a:ext cx="3129962" cy="2200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799"/>
              </a:lnSpc>
            </a:pPr>
            <a:r>
              <a:rPr lang="ru-RU" sz="1400" b="1" spc="-82" dirty="0">
                <a:solidFill>
                  <a:srgbClr val="19517D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[ул. Примерная, д.1, г. Бишкек]</a:t>
            </a:r>
            <a:endParaRPr lang="en-US" sz="1400" b="1" spc="-82" dirty="0">
              <a:solidFill>
                <a:srgbClr val="19517D"/>
              </a:solidFill>
              <a:latin typeface="Myriad Pro" panose="020B0503030403020204" pitchFamily="34" charset="0"/>
              <a:ea typeface="IBM Plex Sans Arabic Bold"/>
              <a:cs typeface="IBM Plex Sans Arabic Bold"/>
              <a:sym typeface="IBM Plex Sans Arabic Bold"/>
            </a:endParaRPr>
          </a:p>
        </p:txBody>
      </p:sp>
      <p:sp>
        <p:nvSpPr>
          <p:cNvPr id="54" name="TextBox 22">
            <a:extLst>
              <a:ext uri="{FF2B5EF4-FFF2-40B4-BE49-F238E27FC236}">
                <a16:creationId xmlns:a16="http://schemas.microsoft.com/office/drawing/2014/main" id="{55E875B7-AA24-4722-59FF-EB301EAC376E}"/>
              </a:ext>
            </a:extLst>
          </p:cNvPr>
          <p:cNvSpPr txBox="1"/>
          <p:nvPr/>
        </p:nvSpPr>
        <p:spPr>
          <a:xfrm>
            <a:off x="3960000" y="6619340"/>
            <a:ext cx="2844000" cy="208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9"/>
              </a:lnSpc>
            </a:pPr>
            <a:r>
              <a:rPr lang="en-US" sz="1400" spc="-73" dirty="0">
                <a:solidFill>
                  <a:srgbClr val="19517D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LinkedIn / Instagram: </a:t>
            </a:r>
          </a:p>
        </p:txBody>
      </p:sp>
      <p:sp>
        <p:nvSpPr>
          <p:cNvPr id="55" name="TextBox 24">
            <a:extLst>
              <a:ext uri="{FF2B5EF4-FFF2-40B4-BE49-F238E27FC236}">
                <a16:creationId xmlns:a16="http://schemas.microsoft.com/office/drawing/2014/main" id="{EC2EC146-45EB-2B65-552E-4F5E6BC7BD22}"/>
              </a:ext>
            </a:extLst>
          </p:cNvPr>
          <p:cNvSpPr txBox="1"/>
          <p:nvPr/>
        </p:nvSpPr>
        <p:spPr>
          <a:xfrm>
            <a:off x="3960000" y="6818812"/>
            <a:ext cx="3129962" cy="2200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799"/>
              </a:lnSpc>
            </a:pPr>
            <a:r>
              <a:rPr lang="en-US" sz="1400" b="1" spc="-82" dirty="0">
                <a:solidFill>
                  <a:srgbClr val="19517D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[@yourcompany]</a:t>
            </a:r>
          </a:p>
        </p:txBody>
      </p:sp>
      <p:sp>
        <p:nvSpPr>
          <p:cNvPr id="56" name="TextBox 22">
            <a:extLst>
              <a:ext uri="{FF2B5EF4-FFF2-40B4-BE49-F238E27FC236}">
                <a16:creationId xmlns:a16="http://schemas.microsoft.com/office/drawing/2014/main" id="{9349F2E4-895E-AE01-E981-2592EC3266B5}"/>
              </a:ext>
            </a:extLst>
          </p:cNvPr>
          <p:cNvSpPr txBox="1"/>
          <p:nvPr/>
        </p:nvSpPr>
        <p:spPr>
          <a:xfrm>
            <a:off x="756000" y="5879528"/>
            <a:ext cx="2844000" cy="208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9"/>
              </a:lnSpc>
            </a:pPr>
            <a:r>
              <a:rPr lang="ru-RU" sz="1400" spc="-73" dirty="0">
                <a:solidFill>
                  <a:srgbClr val="19517D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Контактное лицо:</a:t>
            </a:r>
            <a:endParaRPr lang="en-US" sz="1400" spc="-73" dirty="0">
              <a:solidFill>
                <a:srgbClr val="19517D"/>
              </a:solidFill>
              <a:latin typeface="Myriad Pro" panose="020B0503030403020204" pitchFamily="34" charset="0"/>
              <a:ea typeface="IBM Plex Sans Arabic"/>
              <a:cs typeface="IBM Plex Sans Arabic"/>
              <a:sym typeface="IBM Plex Sans Arabic"/>
            </a:endParaRPr>
          </a:p>
        </p:txBody>
      </p:sp>
      <p:sp>
        <p:nvSpPr>
          <p:cNvPr id="57" name="TextBox 24">
            <a:extLst>
              <a:ext uri="{FF2B5EF4-FFF2-40B4-BE49-F238E27FC236}">
                <a16:creationId xmlns:a16="http://schemas.microsoft.com/office/drawing/2014/main" id="{3389C37E-0F78-A798-568B-EDDE1A31BA16}"/>
              </a:ext>
            </a:extLst>
          </p:cNvPr>
          <p:cNvSpPr txBox="1"/>
          <p:nvPr/>
        </p:nvSpPr>
        <p:spPr>
          <a:xfrm>
            <a:off x="756000" y="6079000"/>
            <a:ext cx="3129962" cy="2200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799"/>
              </a:lnSpc>
            </a:pPr>
            <a:r>
              <a:rPr lang="ru-RU" sz="1400" b="1" spc="-82" dirty="0">
                <a:solidFill>
                  <a:srgbClr val="19517D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[ФИО]</a:t>
            </a:r>
            <a:endParaRPr lang="en-US" sz="1400" b="1" spc="-82" dirty="0">
              <a:solidFill>
                <a:srgbClr val="19517D"/>
              </a:solidFill>
              <a:latin typeface="Myriad Pro" panose="020B0503030403020204" pitchFamily="34" charset="0"/>
              <a:ea typeface="IBM Plex Sans Arabic Bold"/>
              <a:cs typeface="IBM Plex Sans Arabic Bold"/>
              <a:sym typeface="IBM Plex Sans Arabic Bold"/>
            </a:endParaRPr>
          </a:p>
        </p:txBody>
      </p:sp>
      <p:sp>
        <p:nvSpPr>
          <p:cNvPr id="58" name="TextBox 22">
            <a:extLst>
              <a:ext uri="{FF2B5EF4-FFF2-40B4-BE49-F238E27FC236}">
                <a16:creationId xmlns:a16="http://schemas.microsoft.com/office/drawing/2014/main" id="{8C60ECD7-E24C-9DBA-1EBC-FBDB353B29D8}"/>
              </a:ext>
            </a:extLst>
          </p:cNvPr>
          <p:cNvSpPr txBox="1"/>
          <p:nvPr/>
        </p:nvSpPr>
        <p:spPr>
          <a:xfrm>
            <a:off x="3960000" y="5879528"/>
            <a:ext cx="2844000" cy="2083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599"/>
              </a:lnSpc>
            </a:pPr>
            <a:r>
              <a:rPr lang="ru-RU" sz="1400" spc="-73" dirty="0">
                <a:solidFill>
                  <a:srgbClr val="19517D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Телефон:</a:t>
            </a:r>
            <a:endParaRPr lang="en-US" sz="1400" spc="-73" dirty="0">
              <a:solidFill>
                <a:srgbClr val="19517D"/>
              </a:solidFill>
              <a:latin typeface="Myriad Pro" panose="020B0503030403020204" pitchFamily="34" charset="0"/>
              <a:ea typeface="IBM Plex Sans Arabic"/>
              <a:cs typeface="IBM Plex Sans Arabic"/>
              <a:sym typeface="IBM Plex Sans Arabic"/>
            </a:endParaRPr>
          </a:p>
        </p:txBody>
      </p:sp>
      <p:sp>
        <p:nvSpPr>
          <p:cNvPr id="59" name="TextBox 24">
            <a:extLst>
              <a:ext uri="{FF2B5EF4-FFF2-40B4-BE49-F238E27FC236}">
                <a16:creationId xmlns:a16="http://schemas.microsoft.com/office/drawing/2014/main" id="{263FB0B6-BF73-4725-1E09-D0E7D86E1BED}"/>
              </a:ext>
            </a:extLst>
          </p:cNvPr>
          <p:cNvSpPr txBox="1"/>
          <p:nvPr/>
        </p:nvSpPr>
        <p:spPr>
          <a:xfrm>
            <a:off x="3960000" y="6079000"/>
            <a:ext cx="3129962" cy="22006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1799"/>
              </a:lnSpc>
            </a:pPr>
            <a:r>
              <a:rPr lang="ru-RU" sz="1400" b="1" spc="-82" dirty="0">
                <a:solidFill>
                  <a:srgbClr val="19517D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+996 </a:t>
            </a:r>
            <a:r>
              <a:rPr lang="en-US" sz="1400" b="1" spc="-82" dirty="0">
                <a:solidFill>
                  <a:srgbClr val="19517D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XXX </a:t>
            </a:r>
            <a:r>
              <a:rPr lang="en-US" sz="1400" b="1" spc="-82" dirty="0" err="1">
                <a:solidFill>
                  <a:srgbClr val="19517D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XXX</a:t>
            </a:r>
            <a:r>
              <a:rPr lang="en-US" sz="1400" b="1" spc="-82" dirty="0">
                <a:solidFill>
                  <a:srgbClr val="19517D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 </a:t>
            </a:r>
            <a:r>
              <a:rPr lang="en-US" sz="1400" b="1" spc="-82" dirty="0" err="1">
                <a:solidFill>
                  <a:srgbClr val="19517D"/>
                </a:solidFill>
                <a:latin typeface="Myriad Pro" panose="020B0503030403020204" pitchFamily="34" charset="0"/>
                <a:ea typeface="IBM Plex Sans Arabic Bold"/>
                <a:cs typeface="IBM Plex Sans Arabic Bold"/>
                <a:sym typeface="IBM Plex Sans Arabic Bold"/>
              </a:rPr>
              <a:t>XXX</a:t>
            </a:r>
            <a:endParaRPr lang="en-US" sz="1400" b="1" spc="-82" dirty="0">
              <a:solidFill>
                <a:srgbClr val="19517D"/>
              </a:solidFill>
              <a:latin typeface="Myriad Pro" panose="020B0503030403020204" pitchFamily="34" charset="0"/>
              <a:ea typeface="IBM Plex Sans Arabic Bold"/>
              <a:cs typeface="IBM Plex Sans Arabic Bold"/>
              <a:sym typeface="IBM Plex Sans Arabic Bold"/>
            </a:endParaRPr>
          </a:p>
        </p:txBody>
      </p:sp>
      <p:sp>
        <p:nvSpPr>
          <p:cNvPr id="60" name="TextBox 12">
            <a:extLst>
              <a:ext uri="{FF2B5EF4-FFF2-40B4-BE49-F238E27FC236}">
                <a16:creationId xmlns:a16="http://schemas.microsoft.com/office/drawing/2014/main" id="{0A55A633-0F63-7DA7-C2F3-F5D932D4FB3F}"/>
              </a:ext>
            </a:extLst>
          </p:cNvPr>
          <p:cNvSpPr txBox="1"/>
          <p:nvPr/>
        </p:nvSpPr>
        <p:spPr>
          <a:xfrm>
            <a:off x="577850" y="8657577"/>
            <a:ext cx="5689250" cy="16185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1440"/>
              </a:lnSpc>
            </a:pPr>
            <a:r>
              <a:rPr lang="ru-RU" sz="1400" spc="-31" dirty="0">
                <a:solidFill>
                  <a:srgbClr val="19517D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Если вы заинтересованы в изучении продукции и возможностях сотрудничества — мы открыты к диалогу.</a:t>
            </a:r>
          </a:p>
          <a:p>
            <a:pPr algn="just">
              <a:lnSpc>
                <a:spcPts val="1440"/>
              </a:lnSpc>
            </a:pPr>
            <a:endParaRPr lang="ru-RU" sz="1400" spc="-31" dirty="0">
              <a:solidFill>
                <a:srgbClr val="19517D"/>
              </a:solidFill>
              <a:latin typeface="Myriad Pro" panose="020B0503030403020204" pitchFamily="34" charset="0"/>
              <a:ea typeface="IBM Plex Sans Arabic"/>
              <a:cs typeface="IBM Plex Sans Arabic"/>
              <a:sym typeface="IBM Plex Sans Arabic"/>
            </a:endParaRPr>
          </a:p>
          <a:p>
            <a:pPr algn="just">
              <a:lnSpc>
                <a:spcPts val="1440"/>
              </a:lnSpc>
            </a:pPr>
            <a:r>
              <a:rPr lang="ru-RU" sz="1400" spc="-31" dirty="0">
                <a:solidFill>
                  <a:srgbClr val="19517D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По вашему запросу вышлем коммерческое предложение, условия и образцы.</a:t>
            </a:r>
          </a:p>
          <a:p>
            <a:pPr algn="just">
              <a:lnSpc>
                <a:spcPts val="1440"/>
              </a:lnSpc>
            </a:pPr>
            <a:endParaRPr lang="ru-RU" sz="1400" spc="-31" dirty="0">
              <a:solidFill>
                <a:srgbClr val="19517D"/>
              </a:solidFill>
              <a:latin typeface="Myriad Pro" panose="020B0503030403020204" pitchFamily="34" charset="0"/>
              <a:ea typeface="IBM Plex Sans Arabic"/>
              <a:cs typeface="IBM Plex Sans Arabic"/>
              <a:sym typeface="IBM Plex Sans Arabic"/>
            </a:endParaRPr>
          </a:p>
          <a:p>
            <a:pPr algn="just">
              <a:lnSpc>
                <a:spcPts val="1440"/>
              </a:lnSpc>
            </a:pPr>
            <a:r>
              <a:rPr lang="ru-RU" sz="1400" spc="-31" dirty="0">
                <a:solidFill>
                  <a:srgbClr val="19517D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С уважением,</a:t>
            </a:r>
          </a:p>
          <a:p>
            <a:pPr algn="just">
              <a:lnSpc>
                <a:spcPts val="1440"/>
              </a:lnSpc>
            </a:pPr>
            <a:r>
              <a:rPr lang="ru-RU" sz="1400" spc="-31" dirty="0">
                <a:solidFill>
                  <a:srgbClr val="19517D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[Имя]</a:t>
            </a:r>
          </a:p>
          <a:p>
            <a:pPr algn="just">
              <a:lnSpc>
                <a:spcPts val="1440"/>
              </a:lnSpc>
            </a:pPr>
            <a:r>
              <a:rPr lang="ru-RU" sz="1400" spc="-31" dirty="0">
                <a:solidFill>
                  <a:srgbClr val="19517D"/>
                </a:solidFill>
                <a:latin typeface="Myriad Pro" panose="020B0503030403020204" pitchFamily="34" charset="0"/>
                <a:ea typeface="IBM Plex Sans Arabic"/>
                <a:cs typeface="IBM Plex Sans Arabic"/>
                <a:sym typeface="IBM Plex Sans Arabic"/>
              </a:rPr>
              <a:t>Команда [Название компании]</a:t>
            </a: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36C7221C-5289-493C-F142-5F22DE39F5BD}"/>
              </a:ext>
            </a:extLst>
          </p:cNvPr>
          <p:cNvGrpSpPr/>
          <p:nvPr/>
        </p:nvGrpSpPr>
        <p:grpSpPr>
          <a:xfrm>
            <a:off x="6800500" y="4821961"/>
            <a:ext cx="2265742" cy="4315119"/>
            <a:chOff x="6183247" y="-13901"/>
            <a:chExt cx="2265742" cy="4315119"/>
          </a:xfrm>
        </p:grpSpPr>
        <p:grpSp>
          <p:nvGrpSpPr>
            <p:cNvPr id="5" name="Group 2">
              <a:extLst>
                <a:ext uri="{FF2B5EF4-FFF2-40B4-BE49-F238E27FC236}">
                  <a16:creationId xmlns:a16="http://schemas.microsoft.com/office/drawing/2014/main" id="{2FCC6788-FBAD-47F9-3ABE-98486B9197C3}"/>
                </a:ext>
              </a:extLst>
            </p:cNvPr>
            <p:cNvGrpSpPr/>
            <p:nvPr/>
          </p:nvGrpSpPr>
          <p:grpSpPr>
            <a:xfrm rot="-2700000">
              <a:off x="6438066" y="1494063"/>
              <a:ext cx="2010923" cy="2010923"/>
              <a:chOff x="0" y="0"/>
              <a:chExt cx="1175294" cy="1175294"/>
            </a:xfrm>
          </p:grpSpPr>
          <p:sp>
            <p:nvSpPr>
              <p:cNvPr id="15" name="Freeform 3">
                <a:extLst>
                  <a:ext uri="{FF2B5EF4-FFF2-40B4-BE49-F238E27FC236}">
                    <a16:creationId xmlns:a16="http://schemas.microsoft.com/office/drawing/2014/main" id="{1F6E945A-2E12-5FC4-C3AF-9FF39733724F}"/>
                  </a:ext>
                </a:extLst>
              </p:cNvPr>
              <p:cNvSpPr/>
              <p:nvPr/>
            </p:nvSpPr>
            <p:spPr>
              <a:xfrm>
                <a:off x="0" y="0"/>
                <a:ext cx="1175294" cy="1175294"/>
              </a:xfrm>
              <a:custGeom>
                <a:avLst/>
                <a:gdLst/>
                <a:ahLst/>
                <a:cxnLst/>
                <a:rect l="l" t="t" r="r" b="b"/>
                <a:pathLst>
                  <a:path w="1175294" h="1175294">
                    <a:moveTo>
                      <a:pt x="130898" y="0"/>
                    </a:moveTo>
                    <a:lnTo>
                      <a:pt x="1044396" y="0"/>
                    </a:lnTo>
                    <a:cubicBezTo>
                      <a:pt x="1116689" y="0"/>
                      <a:pt x="1175294" y="58605"/>
                      <a:pt x="1175294" y="130898"/>
                    </a:cubicBezTo>
                    <a:lnTo>
                      <a:pt x="1175294" y="1044396"/>
                    </a:lnTo>
                    <a:cubicBezTo>
                      <a:pt x="1175294" y="1116689"/>
                      <a:pt x="1116689" y="1175294"/>
                      <a:pt x="1044396" y="1175294"/>
                    </a:cubicBezTo>
                    <a:lnTo>
                      <a:pt x="130898" y="1175294"/>
                    </a:lnTo>
                    <a:cubicBezTo>
                      <a:pt x="58605" y="1175294"/>
                      <a:pt x="0" y="1116689"/>
                      <a:pt x="0" y="1044396"/>
                    </a:cubicBezTo>
                    <a:lnTo>
                      <a:pt x="0" y="130898"/>
                    </a:lnTo>
                    <a:cubicBezTo>
                      <a:pt x="0" y="58605"/>
                      <a:pt x="58605" y="0"/>
                      <a:pt x="130898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0" cap="rnd">
                <a:solidFill>
                  <a:srgbClr val="E3DFDF"/>
                </a:solidFill>
                <a:prstDash val="solid"/>
                <a:round/>
              </a:ln>
            </p:spPr>
          </p:sp>
          <p:sp>
            <p:nvSpPr>
              <p:cNvPr id="16" name="TextBox 4">
                <a:extLst>
                  <a:ext uri="{FF2B5EF4-FFF2-40B4-BE49-F238E27FC236}">
                    <a16:creationId xmlns:a16="http://schemas.microsoft.com/office/drawing/2014/main" id="{C7358D4F-6FAE-A765-59F9-58776F8C9BC5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1175294" cy="122291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6" name="Group 8">
              <a:extLst>
                <a:ext uri="{FF2B5EF4-FFF2-40B4-BE49-F238E27FC236}">
                  <a16:creationId xmlns:a16="http://schemas.microsoft.com/office/drawing/2014/main" id="{A650FED8-581C-0D72-4C90-5971C9A67E96}"/>
                </a:ext>
              </a:extLst>
            </p:cNvPr>
            <p:cNvGrpSpPr/>
            <p:nvPr/>
          </p:nvGrpSpPr>
          <p:grpSpPr>
            <a:xfrm rot="-2700000">
              <a:off x="6183247" y="-13901"/>
              <a:ext cx="1390697" cy="1390697"/>
              <a:chOff x="0" y="0"/>
              <a:chExt cx="812800" cy="812800"/>
            </a:xfrm>
          </p:grpSpPr>
          <p:sp>
            <p:nvSpPr>
              <p:cNvPr id="13" name="Freeform 9">
                <a:extLst>
                  <a:ext uri="{FF2B5EF4-FFF2-40B4-BE49-F238E27FC236}">
                    <a16:creationId xmlns:a16="http://schemas.microsoft.com/office/drawing/2014/main" id="{69FB8600-5907-7E4C-3DCB-42DBF10B0256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189276" y="0"/>
                    </a:moveTo>
                    <a:lnTo>
                      <a:pt x="623524" y="0"/>
                    </a:lnTo>
                    <a:cubicBezTo>
                      <a:pt x="673723" y="0"/>
                      <a:pt x="721866" y="19941"/>
                      <a:pt x="757362" y="55438"/>
                    </a:cubicBezTo>
                    <a:cubicBezTo>
                      <a:pt x="792858" y="90934"/>
                      <a:pt x="812800" y="139077"/>
                      <a:pt x="812800" y="189276"/>
                    </a:cubicBezTo>
                    <a:lnTo>
                      <a:pt x="812800" y="623524"/>
                    </a:lnTo>
                    <a:cubicBezTo>
                      <a:pt x="812800" y="673723"/>
                      <a:pt x="792858" y="721866"/>
                      <a:pt x="757362" y="757362"/>
                    </a:cubicBezTo>
                    <a:cubicBezTo>
                      <a:pt x="721866" y="792858"/>
                      <a:pt x="673723" y="812800"/>
                      <a:pt x="623524" y="812800"/>
                    </a:cubicBezTo>
                    <a:lnTo>
                      <a:pt x="189276" y="812800"/>
                    </a:lnTo>
                    <a:cubicBezTo>
                      <a:pt x="139077" y="812800"/>
                      <a:pt x="90934" y="792858"/>
                      <a:pt x="55438" y="757362"/>
                    </a:cubicBezTo>
                    <a:cubicBezTo>
                      <a:pt x="19941" y="721866"/>
                      <a:pt x="0" y="673723"/>
                      <a:pt x="0" y="623524"/>
                    </a:cubicBezTo>
                    <a:lnTo>
                      <a:pt x="0" y="189276"/>
                    </a:lnTo>
                    <a:cubicBezTo>
                      <a:pt x="0" y="139077"/>
                      <a:pt x="19941" y="90934"/>
                      <a:pt x="55438" y="55438"/>
                    </a:cubicBezTo>
                    <a:cubicBezTo>
                      <a:pt x="90934" y="19941"/>
                      <a:pt x="139077" y="0"/>
                      <a:pt x="189276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0" cap="rnd">
                <a:solidFill>
                  <a:srgbClr val="174178"/>
                </a:solidFill>
                <a:prstDash val="solid"/>
                <a:round/>
              </a:ln>
            </p:spPr>
          </p:sp>
          <p:sp>
            <p:nvSpPr>
              <p:cNvPr id="14" name="TextBox 10">
                <a:extLst>
                  <a:ext uri="{FF2B5EF4-FFF2-40B4-BE49-F238E27FC236}">
                    <a16:creationId xmlns:a16="http://schemas.microsoft.com/office/drawing/2014/main" id="{09194E01-CF65-703F-7A64-72263BC93464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812800" cy="8604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7" name="Group 14">
              <a:extLst>
                <a:ext uri="{FF2B5EF4-FFF2-40B4-BE49-F238E27FC236}">
                  <a16:creationId xmlns:a16="http://schemas.microsoft.com/office/drawing/2014/main" id="{25F20595-95D8-14CC-3866-9931CEE52D29}"/>
                </a:ext>
              </a:extLst>
            </p:cNvPr>
            <p:cNvGrpSpPr/>
            <p:nvPr/>
          </p:nvGrpSpPr>
          <p:grpSpPr>
            <a:xfrm rot="-2700000">
              <a:off x="6862108" y="2910521"/>
              <a:ext cx="1390697" cy="1390697"/>
              <a:chOff x="0" y="0"/>
              <a:chExt cx="812800" cy="812800"/>
            </a:xfrm>
          </p:grpSpPr>
          <p:sp>
            <p:nvSpPr>
              <p:cNvPr id="11" name="Freeform 15">
                <a:extLst>
                  <a:ext uri="{FF2B5EF4-FFF2-40B4-BE49-F238E27FC236}">
                    <a16:creationId xmlns:a16="http://schemas.microsoft.com/office/drawing/2014/main" id="{9A8EFDAC-C491-346B-D366-DDA8BBD5482C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189276" y="0"/>
                    </a:moveTo>
                    <a:lnTo>
                      <a:pt x="623524" y="0"/>
                    </a:lnTo>
                    <a:cubicBezTo>
                      <a:pt x="673723" y="0"/>
                      <a:pt x="721866" y="19941"/>
                      <a:pt x="757362" y="55438"/>
                    </a:cubicBezTo>
                    <a:cubicBezTo>
                      <a:pt x="792858" y="90934"/>
                      <a:pt x="812800" y="139077"/>
                      <a:pt x="812800" y="189276"/>
                    </a:cubicBezTo>
                    <a:lnTo>
                      <a:pt x="812800" y="623524"/>
                    </a:lnTo>
                    <a:cubicBezTo>
                      <a:pt x="812800" y="673723"/>
                      <a:pt x="792858" y="721866"/>
                      <a:pt x="757362" y="757362"/>
                    </a:cubicBezTo>
                    <a:cubicBezTo>
                      <a:pt x="721866" y="792858"/>
                      <a:pt x="673723" y="812800"/>
                      <a:pt x="623524" y="812800"/>
                    </a:cubicBezTo>
                    <a:lnTo>
                      <a:pt x="189276" y="812800"/>
                    </a:lnTo>
                    <a:cubicBezTo>
                      <a:pt x="139077" y="812800"/>
                      <a:pt x="90934" y="792858"/>
                      <a:pt x="55438" y="757362"/>
                    </a:cubicBezTo>
                    <a:cubicBezTo>
                      <a:pt x="19941" y="721866"/>
                      <a:pt x="0" y="673723"/>
                      <a:pt x="0" y="623524"/>
                    </a:cubicBezTo>
                    <a:lnTo>
                      <a:pt x="0" y="189276"/>
                    </a:lnTo>
                    <a:cubicBezTo>
                      <a:pt x="0" y="139077"/>
                      <a:pt x="19941" y="90934"/>
                      <a:pt x="55438" y="55438"/>
                    </a:cubicBezTo>
                    <a:cubicBezTo>
                      <a:pt x="90934" y="19941"/>
                      <a:pt x="139077" y="0"/>
                      <a:pt x="189276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0" cap="rnd">
                <a:solidFill>
                  <a:srgbClr val="FFD230"/>
                </a:solidFill>
                <a:prstDash val="solid"/>
                <a:round/>
              </a:ln>
            </p:spPr>
          </p:sp>
          <p:sp>
            <p:nvSpPr>
              <p:cNvPr id="12" name="TextBox 16">
                <a:extLst>
                  <a:ext uri="{FF2B5EF4-FFF2-40B4-BE49-F238E27FC236}">
                    <a16:creationId xmlns:a16="http://schemas.microsoft.com/office/drawing/2014/main" id="{6C549479-F4E2-B28C-E611-8B4C40A7EC92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812800" cy="86042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  <p:grpSp>
          <p:nvGrpSpPr>
            <p:cNvPr id="8" name="Group 20">
              <a:extLst>
                <a:ext uri="{FF2B5EF4-FFF2-40B4-BE49-F238E27FC236}">
                  <a16:creationId xmlns:a16="http://schemas.microsoft.com/office/drawing/2014/main" id="{8A5F46A9-404F-9516-A5CC-2CD34CE70828}"/>
                </a:ext>
              </a:extLst>
            </p:cNvPr>
            <p:cNvGrpSpPr/>
            <p:nvPr/>
          </p:nvGrpSpPr>
          <p:grpSpPr>
            <a:xfrm rot="-2700000">
              <a:off x="7321675" y="1439713"/>
              <a:ext cx="1080585" cy="1080585"/>
              <a:chOff x="0" y="0"/>
              <a:chExt cx="631553" cy="631553"/>
            </a:xfrm>
          </p:grpSpPr>
          <p:sp>
            <p:nvSpPr>
              <p:cNvPr id="9" name="Freeform 21">
                <a:extLst>
                  <a:ext uri="{FF2B5EF4-FFF2-40B4-BE49-F238E27FC236}">
                    <a16:creationId xmlns:a16="http://schemas.microsoft.com/office/drawing/2014/main" id="{825F4721-CF92-2D34-EE2A-EB99054AF2C4}"/>
                  </a:ext>
                </a:extLst>
              </p:cNvPr>
              <p:cNvSpPr/>
              <p:nvPr/>
            </p:nvSpPr>
            <p:spPr>
              <a:xfrm>
                <a:off x="0" y="0"/>
                <a:ext cx="631553" cy="631553"/>
              </a:xfrm>
              <a:custGeom>
                <a:avLst/>
                <a:gdLst/>
                <a:ahLst/>
                <a:cxnLst/>
                <a:rect l="l" t="t" r="r" b="b"/>
                <a:pathLst>
                  <a:path w="631553" h="631553">
                    <a:moveTo>
                      <a:pt x="243595" y="0"/>
                    </a:moveTo>
                    <a:lnTo>
                      <a:pt x="387958" y="0"/>
                    </a:lnTo>
                    <a:cubicBezTo>
                      <a:pt x="452563" y="0"/>
                      <a:pt x="514523" y="25664"/>
                      <a:pt x="560206" y="71347"/>
                    </a:cubicBezTo>
                    <a:cubicBezTo>
                      <a:pt x="605889" y="117030"/>
                      <a:pt x="631553" y="178990"/>
                      <a:pt x="631553" y="243595"/>
                    </a:cubicBezTo>
                    <a:lnTo>
                      <a:pt x="631553" y="387958"/>
                    </a:lnTo>
                    <a:cubicBezTo>
                      <a:pt x="631553" y="452563"/>
                      <a:pt x="605889" y="514523"/>
                      <a:pt x="560206" y="560206"/>
                    </a:cubicBezTo>
                    <a:cubicBezTo>
                      <a:pt x="514523" y="605889"/>
                      <a:pt x="452563" y="631553"/>
                      <a:pt x="387958" y="631553"/>
                    </a:cubicBezTo>
                    <a:lnTo>
                      <a:pt x="243595" y="631553"/>
                    </a:lnTo>
                    <a:cubicBezTo>
                      <a:pt x="178990" y="631553"/>
                      <a:pt x="117030" y="605889"/>
                      <a:pt x="71347" y="560206"/>
                    </a:cubicBezTo>
                    <a:cubicBezTo>
                      <a:pt x="25664" y="514523"/>
                      <a:pt x="0" y="452563"/>
                      <a:pt x="0" y="387958"/>
                    </a:cubicBezTo>
                    <a:lnTo>
                      <a:pt x="0" y="243595"/>
                    </a:lnTo>
                    <a:cubicBezTo>
                      <a:pt x="0" y="178990"/>
                      <a:pt x="25664" y="117030"/>
                      <a:pt x="71347" y="71347"/>
                    </a:cubicBezTo>
                    <a:cubicBezTo>
                      <a:pt x="117030" y="25664"/>
                      <a:pt x="178990" y="0"/>
                      <a:pt x="243595" y="0"/>
                    </a:cubicBezTo>
                    <a:close/>
                  </a:path>
                </a:pathLst>
              </a:custGeom>
              <a:solidFill>
                <a:srgbClr val="000000">
                  <a:alpha val="0"/>
                </a:srgbClr>
              </a:solidFill>
              <a:ln w="190500" cap="rnd">
                <a:solidFill>
                  <a:srgbClr val="174178"/>
                </a:solidFill>
                <a:prstDash val="solid"/>
                <a:round/>
              </a:ln>
            </p:spPr>
          </p:sp>
          <p:sp>
            <p:nvSpPr>
              <p:cNvPr id="10" name="TextBox 22">
                <a:extLst>
                  <a:ext uri="{FF2B5EF4-FFF2-40B4-BE49-F238E27FC236}">
                    <a16:creationId xmlns:a16="http://schemas.microsoft.com/office/drawing/2014/main" id="{643B942F-63DD-0A0A-2DCB-BE4DD8DA994F}"/>
                  </a:ext>
                </a:extLst>
              </p:cNvPr>
              <p:cNvSpPr txBox="1"/>
              <p:nvPr/>
            </p:nvSpPr>
            <p:spPr>
              <a:xfrm>
                <a:off x="0" y="-47625"/>
                <a:ext cx="631553" cy="67917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1960"/>
                  </a:lnSpc>
                </a:pPr>
                <a:endParaRPr/>
              </a:p>
            </p:txBody>
          </p:sp>
        </p:grpSp>
      </p:grpSp>
      <p:pic>
        <p:nvPicPr>
          <p:cNvPr id="20" name="Рисунок 19" descr="Флажок со сплошной заливкой">
            <a:extLst>
              <a:ext uri="{FF2B5EF4-FFF2-40B4-BE49-F238E27FC236}">
                <a16:creationId xmlns:a16="http://schemas.microsoft.com/office/drawing/2014/main" id="{06444A06-5D46-779A-CB03-631403DDC64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96756" y="2714277"/>
            <a:ext cx="334001" cy="334001"/>
          </a:xfrm>
          <a:prstGeom prst="rect">
            <a:avLst/>
          </a:prstGeom>
        </p:spPr>
      </p:pic>
      <p:pic>
        <p:nvPicPr>
          <p:cNvPr id="28" name="Рисунок 27" descr="Флажок со сплошной заливкой">
            <a:extLst>
              <a:ext uri="{FF2B5EF4-FFF2-40B4-BE49-F238E27FC236}">
                <a16:creationId xmlns:a16="http://schemas.microsoft.com/office/drawing/2014/main" id="{4D525D4C-C480-6BC6-1D49-CFF1CB20C9D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96756" y="3214339"/>
            <a:ext cx="334001" cy="334001"/>
          </a:xfrm>
          <a:prstGeom prst="rect">
            <a:avLst/>
          </a:prstGeom>
        </p:spPr>
      </p:pic>
      <p:pic>
        <p:nvPicPr>
          <p:cNvPr id="29" name="Рисунок 28" descr="Флажок со сплошной заливкой">
            <a:extLst>
              <a:ext uri="{FF2B5EF4-FFF2-40B4-BE49-F238E27FC236}">
                <a16:creationId xmlns:a16="http://schemas.microsoft.com/office/drawing/2014/main" id="{553A02EA-9CE5-1388-3C66-7349BF34EC8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28378" y="2714277"/>
            <a:ext cx="334001" cy="334001"/>
          </a:xfrm>
          <a:prstGeom prst="rect">
            <a:avLst/>
          </a:prstGeom>
        </p:spPr>
      </p:pic>
      <p:pic>
        <p:nvPicPr>
          <p:cNvPr id="30" name="Рисунок 29" descr="Флажок со сплошной заливкой">
            <a:extLst>
              <a:ext uri="{FF2B5EF4-FFF2-40B4-BE49-F238E27FC236}">
                <a16:creationId xmlns:a16="http://schemas.microsoft.com/office/drawing/2014/main" id="{A86F468C-DEAB-49D4-C06E-EC63AF5BE75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28378" y="3214339"/>
            <a:ext cx="334001" cy="334001"/>
          </a:xfrm>
          <a:prstGeom prst="rect">
            <a:avLst/>
          </a:prstGeom>
        </p:spPr>
      </p:pic>
      <p:pic>
        <p:nvPicPr>
          <p:cNvPr id="31" name="Рисунок 30" descr="Флажок со сплошной заливкой">
            <a:extLst>
              <a:ext uri="{FF2B5EF4-FFF2-40B4-BE49-F238E27FC236}">
                <a16:creationId xmlns:a16="http://schemas.microsoft.com/office/drawing/2014/main" id="{BFE13660-5444-C369-0188-308B3B850B4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696756" y="3762787"/>
            <a:ext cx="334001" cy="33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07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458</Words>
  <Application>Microsoft Office PowerPoint</Application>
  <PresentationFormat>Произвольный</PresentationFormat>
  <Paragraphs>77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Myriad Pro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and White Modern General Business Proposal</dc:title>
  <dc:creator>Кутман Усенов</dc:creator>
  <cp:lastModifiedBy>Кутман Усенов</cp:lastModifiedBy>
  <cp:revision>3</cp:revision>
  <dcterms:created xsi:type="dcterms:W3CDTF">2006-08-16T00:00:00Z</dcterms:created>
  <dcterms:modified xsi:type="dcterms:W3CDTF">2025-09-23T23:28:35Z</dcterms:modified>
  <dc:identifier>DAGy7Kn4lhQ</dc:identifier>
</cp:coreProperties>
</file>