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58" r:id="rId6"/>
    <p:sldId id="260" r:id="rId7"/>
  </p:sldIdLst>
  <p:sldSz cx="7556500" cy="10693400"/>
  <p:notesSz cx="6858000" cy="9144000"/>
  <p:embeddedFontLst>
    <p:embeddedFont>
      <p:font typeface="Myriad Pro" panose="020B0503030403020204" pitchFamily="34" charset="0"/>
      <p:regular r:id="rId8"/>
      <p:bold r:id="rId9"/>
      <p:italic r:id="rId10"/>
      <p:boldItalic r:id="rId11"/>
    </p:embeddedFont>
    <p:embeddedFont>
      <p:font typeface="Myriad Pro Black" panose="020B0803030403020204" pitchFamily="34" charset="0"/>
      <p:bold r:id="rId12"/>
      <p:boldItalic r:id="rId13"/>
    </p:embeddedFont>
    <p:embeddedFont>
      <p:font typeface="Myriad Pro Light" panose="020B0403030403020204" pitchFamily="34" charset="0"/>
      <p:regular r:id="rId14"/>
      <p:bold r:id="rId15"/>
      <p:boldItalic r:id="rId16"/>
    </p:embeddedFont>
    <p:embeddedFont>
      <p:font typeface="Open Sauc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B57"/>
    <a:srgbClr val="1D3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63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image" Target="../media/image25.svg"/><Relationship Id="rId4" Type="http://schemas.openxmlformats.org/officeDocument/2006/relationships/image" Target="../media/image7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949450" cy="10731505"/>
            <a:chOff x="2557343" y="1180312"/>
            <a:chExt cx="2747720" cy="1430867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0000"/>
            </a:blip>
            <a:srcRect l="66129" t="6990" r="23110" b="8274"/>
            <a:stretch>
              <a:fillRect/>
            </a:stretch>
          </p:blipFill>
          <p:spPr>
            <a:xfrm>
              <a:off x="2557343" y="1180312"/>
              <a:ext cx="2747720" cy="14308672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>
            <a:off x="6543675" y="695325"/>
            <a:ext cx="343189" cy="87359"/>
          </a:xfrm>
          <a:custGeom>
            <a:avLst/>
            <a:gdLst/>
            <a:ahLst/>
            <a:cxnLst/>
            <a:rect l="l" t="t" r="r" b="b"/>
            <a:pathLst>
              <a:path w="343189" h="87359">
                <a:moveTo>
                  <a:pt x="0" y="0"/>
                </a:moveTo>
                <a:lnTo>
                  <a:pt x="343189" y="0"/>
                </a:lnTo>
                <a:lnTo>
                  <a:pt x="343189" y="87359"/>
                </a:lnTo>
                <a:lnTo>
                  <a:pt x="0" y="873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46423" b="-14642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06650" y="10205842"/>
            <a:ext cx="4742990" cy="45719"/>
          </a:xfrm>
          <a:custGeom>
            <a:avLst/>
            <a:gdLst/>
            <a:ahLst/>
            <a:cxnLst/>
            <a:rect l="l" t="t" r="r" b="b"/>
            <a:pathLst>
              <a:path w="457585" h="116479">
                <a:moveTo>
                  <a:pt x="0" y="0"/>
                </a:moveTo>
                <a:lnTo>
                  <a:pt x="457585" y="0"/>
                </a:lnTo>
                <a:lnTo>
                  <a:pt x="457585" y="116479"/>
                </a:lnTo>
                <a:lnTo>
                  <a:pt x="0" y="116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46423" b="-146423"/>
            </a:stretch>
          </a:blipFill>
        </p:spPr>
      </p:sp>
      <p:pic>
        <p:nvPicPr>
          <p:cNvPr id="17" name="Рисунок 16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BC910A7-80CC-F36A-344F-D3ADF6774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2011490" y="410783"/>
            <a:ext cx="1676400" cy="738368"/>
          </a:xfrm>
          <a:prstGeom prst="rect">
            <a:avLst/>
          </a:prstGeom>
        </p:spPr>
      </p:pic>
      <p:sp>
        <p:nvSpPr>
          <p:cNvPr id="18" name="TextBox 9">
            <a:extLst>
              <a:ext uri="{FF2B5EF4-FFF2-40B4-BE49-F238E27FC236}">
                <a16:creationId xmlns:a16="http://schemas.microsoft.com/office/drawing/2014/main" id="{0865E73A-78C8-193A-8C23-9AB5EA2883FA}"/>
              </a:ext>
            </a:extLst>
          </p:cNvPr>
          <p:cNvSpPr txBox="1"/>
          <p:nvPr/>
        </p:nvSpPr>
        <p:spPr>
          <a:xfrm>
            <a:off x="2049027" y="3974914"/>
            <a:ext cx="6048000" cy="1013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6000" spc="-377" dirty="0">
                <a:solidFill>
                  <a:schemeClr val="bg1"/>
                </a:solidFill>
                <a:latin typeface="Myriad Pro" panose="020B0503030403020204" pitchFamily="34" charset="0"/>
                <a:ea typeface="IBM Plex Sans Arabic Light"/>
                <a:cs typeface="IBM Plex Sans Arabic Light"/>
                <a:sym typeface="IBM Plex Sans Arabic Light"/>
              </a:rPr>
              <a:t>предложение</a:t>
            </a:r>
            <a:endParaRPr lang="en-US" sz="8199" spc="-377" dirty="0">
              <a:solidFill>
                <a:schemeClr val="bg1"/>
              </a:solidFill>
              <a:latin typeface="Myriad Pro" panose="020B0503030403020204" pitchFamily="34" charset="0"/>
              <a:ea typeface="IBM Plex Sans Arabic Light"/>
              <a:cs typeface="IBM Plex Sans Arabic Light"/>
              <a:sym typeface="IBM Plex Sans Arabic Light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EE54DF94-A4AC-93BF-8CE4-D2B5CF63D90D}"/>
              </a:ext>
            </a:extLst>
          </p:cNvPr>
          <p:cNvSpPr txBox="1"/>
          <p:nvPr/>
        </p:nvSpPr>
        <p:spPr>
          <a:xfrm>
            <a:off x="2049027" y="3255841"/>
            <a:ext cx="6984650" cy="1010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6600" b="1" spc="-377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Коммерческое</a:t>
            </a:r>
            <a:endParaRPr lang="en-US" sz="6600" b="1" spc="-377" dirty="0">
              <a:solidFill>
                <a:schemeClr val="bg1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F87A9B6-F75B-68DC-41B2-57AF0BFDBB22}"/>
              </a:ext>
            </a:extLst>
          </p:cNvPr>
          <p:cNvSpPr txBox="1"/>
          <p:nvPr/>
        </p:nvSpPr>
        <p:spPr>
          <a:xfrm>
            <a:off x="2159741" y="6032500"/>
            <a:ext cx="3136050" cy="618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599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[ООО «Пример Экспорт»]</a:t>
            </a:r>
          </a:p>
          <a:p>
            <a:pPr algn="l">
              <a:lnSpc>
                <a:spcPts val="1599"/>
              </a:lnSpc>
            </a:pPr>
            <a:r>
              <a:rPr lang="ru-RU" sz="1599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Сайт: www.yourcompany.kg</a:t>
            </a:r>
          </a:p>
          <a:p>
            <a:pPr algn="l">
              <a:lnSpc>
                <a:spcPts val="1599"/>
              </a:lnSpc>
            </a:pPr>
            <a:r>
              <a:rPr lang="ru-RU" sz="1599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Контакт: invest@yourcompany.kg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0BBCD882-0197-3862-1317-807AE3164B62}"/>
              </a:ext>
            </a:extLst>
          </p:cNvPr>
          <p:cNvSpPr txBox="1"/>
          <p:nvPr/>
        </p:nvSpPr>
        <p:spPr>
          <a:xfrm>
            <a:off x="2074427" y="4973865"/>
            <a:ext cx="3136050" cy="208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599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инвестиционное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2">
            <a:extLst>
              <a:ext uri="{FF2B5EF4-FFF2-40B4-BE49-F238E27FC236}">
                <a16:creationId xmlns:a16="http://schemas.microsoft.com/office/drawing/2014/main" id="{0FBB5B55-0E51-F755-28C7-5A9A3BADFF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26" t="-1069" r="-22226" b="-1069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" name="Freeform 2"/>
          <p:cNvSpPr/>
          <p:nvPr/>
        </p:nvSpPr>
        <p:spPr>
          <a:xfrm>
            <a:off x="6388437" y="-1"/>
            <a:ext cx="1168063" cy="5325645"/>
          </a:xfrm>
          <a:custGeom>
            <a:avLst/>
            <a:gdLst/>
            <a:ahLst/>
            <a:cxnLst/>
            <a:rect l="l" t="t" r="r" b="b"/>
            <a:pathLst>
              <a:path w="4101251" h="6299402">
                <a:moveTo>
                  <a:pt x="0" y="0"/>
                </a:moveTo>
                <a:lnTo>
                  <a:pt x="4101251" y="0"/>
                </a:lnTo>
                <a:lnTo>
                  <a:pt x="4101251" y="6299402"/>
                </a:lnTo>
                <a:lnTo>
                  <a:pt x="0" y="62994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798" r="-2679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88437" y="5296649"/>
            <a:ext cx="1168063" cy="5396751"/>
          </a:xfrm>
          <a:custGeom>
            <a:avLst/>
            <a:gdLst/>
            <a:ahLst/>
            <a:cxnLst/>
            <a:rect l="l" t="t" r="r" b="b"/>
            <a:pathLst>
              <a:path w="2375486" h="7052363">
                <a:moveTo>
                  <a:pt x="0" y="0"/>
                </a:moveTo>
                <a:lnTo>
                  <a:pt x="2375486" y="0"/>
                </a:lnTo>
                <a:lnTo>
                  <a:pt x="2375486" y="7052362"/>
                </a:lnTo>
                <a:lnTo>
                  <a:pt x="0" y="7052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98440" r="-98440"/>
            </a:stretch>
          </a:blipFill>
        </p:spPr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A7D02D14-59E1-CA96-66E4-9C322E418742}"/>
              </a:ext>
            </a:extLst>
          </p:cNvPr>
          <p:cNvSpPr txBox="1"/>
          <p:nvPr/>
        </p:nvSpPr>
        <p:spPr>
          <a:xfrm>
            <a:off x="488950" y="638956"/>
            <a:ext cx="6048000" cy="933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ru-RU" sz="7200" b="1" spc="-331" dirty="0">
                <a:solidFill>
                  <a:srgbClr val="EE9B57"/>
                </a:solidFill>
                <a:latin typeface="Myriad Pro" panose="020B0503030403020204" pitchFamily="34" charset="0"/>
                <a:ea typeface="Aileron Heavy"/>
                <a:cs typeface="Aileron Heavy"/>
                <a:sym typeface="Aileron Heavy"/>
              </a:rPr>
              <a:t>О проекте</a:t>
            </a:r>
            <a:endParaRPr lang="en-US" sz="7200" b="1" spc="-331" dirty="0">
              <a:solidFill>
                <a:srgbClr val="EE9B57"/>
              </a:solidFill>
              <a:latin typeface="Myriad Pro" panose="020B0503030403020204" pitchFamily="34" charset="0"/>
              <a:ea typeface="Aileron Heavy"/>
              <a:cs typeface="Aileron Heavy"/>
              <a:sym typeface="Aileron Heavy"/>
            </a:endParaRP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B3845059-67C5-9770-3B15-2A60542B63AF}"/>
              </a:ext>
            </a:extLst>
          </p:cNvPr>
          <p:cNvSpPr txBox="1"/>
          <p:nvPr/>
        </p:nvSpPr>
        <p:spPr>
          <a:xfrm>
            <a:off x="590550" y="2244573"/>
            <a:ext cx="5371750" cy="1439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sz="2000" b="1" spc="-31" dirty="0">
                <a:solidFill>
                  <a:srgbClr val="EE9B57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Проект:</a:t>
            </a:r>
          </a:p>
          <a:p>
            <a:pPr algn="just">
              <a:lnSpc>
                <a:spcPts val="1440"/>
              </a:lnSpc>
            </a:pPr>
            <a:r>
              <a:rPr lang="ru-RU" sz="1400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Экспортно-ориентированное производство фасованного мёда для рынка Восточной Европы.</a:t>
            </a:r>
          </a:p>
          <a:p>
            <a:pPr algn="just">
              <a:lnSpc>
                <a:spcPts val="1440"/>
              </a:lnSpc>
            </a:pPr>
            <a:endParaRPr lang="ru-RU" sz="1400" spc="-31" dirty="0"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  <a:p>
            <a:pPr algn="just">
              <a:lnSpc>
                <a:spcPts val="1440"/>
              </a:lnSpc>
            </a:pPr>
            <a:r>
              <a:rPr lang="ru-RU" sz="2000" b="1" spc="-31" dirty="0">
                <a:solidFill>
                  <a:srgbClr val="EE9B57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Цель:</a:t>
            </a:r>
          </a:p>
          <a:p>
            <a:pPr algn="just">
              <a:lnSpc>
                <a:spcPts val="1440"/>
              </a:lnSpc>
            </a:pPr>
            <a:r>
              <a:rPr lang="ru-RU" sz="1400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Привлечение инвестиций для расширения производственных мощностей и выхода на рынок Европейского союза с сертифицированным продуктом под собственной торговой маркой.</a:t>
            </a:r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id="{3ABD18EA-5F53-191B-FB21-DDB0E297E9ED}"/>
              </a:ext>
            </a:extLst>
          </p:cNvPr>
          <p:cNvSpPr txBox="1"/>
          <p:nvPr/>
        </p:nvSpPr>
        <p:spPr>
          <a:xfrm>
            <a:off x="599440" y="3931267"/>
            <a:ext cx="469992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b="1" spc="-31" dirty="0">
                <a:solidFill>
                  <a:srgbClr val="EE9B57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Проблема:</a:t>
            </a:r>
          </a:p>
          <a:p>
            <a:pPr algn="just">
              <a:lnSpc>
                <a:spcPts val="1440"/>
              </a:lnSpc>
            </a:pPr>
            <a:r>
              <a:rPr lang="ru-RU" sz="1200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На европейском рынке недостаточно органического мёда с прозрачным происхождением и конкурентной ценой.</a:t>
            </a:r>
          </a:p>
          <a:p>
            <a:pPr algn="just">
              <a:lnSpc>
                <a:spcPts val="1440"/>
              </a:lnSpc>
            </a:pPr>
            <a:endParaRPr lang="ru-RU" sz="1200" spc="-31" dirty="0"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  <a:p>
            <a:pPr algn="just">
              <a:lnSpc>
                <a:spcPts val="1440"/>
              </a:lnSpc>
            </a:pPr>
            <a:r>
              <a:rPr lang="ru-RU" b="1" spc="-31" dirty="0">
                <a:solidFill>
                  <a:srgbClr val="EE9B57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Решение:</a:t>
            </a:r>
          </a:p>
          <a:p>
            <a:pPr algn="just">
              <a:lnSpc>
                <a:spcPts val="1440"/>
              </a:lnSpc>
            </a:pPr>
            <a:r>
              <a:rPr lang="ru-RU" sz="1200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Локализованное производство в Кыргызстане с возможностью адаптации под бренды клиентов и гарантией экологичности продукции.</a:t>
            </a:r>
          </a:p>
        </p:txBody>
      </p:sp>
      <p:sp>
        <p:nvSpPr>
          <p:cNvPr id="78" name="TextBox 15">
            <a:extLst>
              <a:ext uri="{FF2B5EF4-FFF2-40B4-BE49-F238E27FC236}">
                <a16:creationId xmlns:a16="http://schemas.microsoft.com/office/drawing/2014/main" id="{A9817812-140F-E209-A1D9-4A0DDEE57175}"/>
              </a:ext>
            </a:extLst>
          </p:cNvPr>
          <p:cNvSpPr txBox="1"/>
          <p:nvPr/>
        </p:nvSpPr>
        <p:spPr>
          <a:xfrm>
            <a:off x="679933" y="6806430"/>
            <a:ext cx="2375433" cy="515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r>
              <a:rPr lang="ru-RU" sz="2000" b="1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Объём потребления мёда в ЕС: </a:t>
            </a:r>
            <a:endParaRPr lang="en-US" sz="2000" b="1" spc="-92" dirty="0">
              <a:latin typeface="Myriad Pro" panose="020B0503030403020204" pitchFamily="34" charset="0"/>
              <a:ea typeface="Aileron Bold"/>
              <a:cs typeface="Aileron Bold"/>
              <a:sym typeface="Aileron Bold"/>
            </a:endParaRPr>
          </a:p>
        </p:txBody>
      </p:sp>
      <p:sp>
        <p:nvSpPr>
          <p:cNvPr id="80" name="TextBox 19">
            <a:extLst>
              <a:ext uri="{FF2B5EF4-FFF2-40B4-BE49-F238E27FC236}">
                <a16:creationId xmlns:a16="http://schemas.microsoft.com/office/drawing/2014/main" id="{9C1F7258-4A1A-90D7-0632-7404FC702D17}"/>
              </a:ext>
            </a:extLst>
          </p:cNvPr>
          <p:cNvSpPr txBox="1"/>
          <p:nvPr/>
        </p:nvSpPr>
        <p:spPr>
          <a:xfrm>
            <a:off x="577850" y="7314328"/>
            <a:ext cx="284400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1" lvl="1" algn="l">
              <a:lnSpc>
                <a:spcPts val="1440"/>
              </a:lnSpc>
            </a:pPr>
            <a:r>
              <a:rPr lang="ru-RU" sz="1200" spc="-31" dirty="0">
                <a:latin typeface="Myriad Pro" panose="020B0503030403020204" pitchFamily="34" charset="0"/>
                <a:ea typeface="Aileron"/>
                <a:cs typeface="Aileron"/>
                <a:sym typeface="Aileron"/>
              </a:rPr>
              <a:t>250 тыс. тонн/год</a:t>
            </a:r>
            <a:endParaRPr lang="en-US" sz="1200" spc="-31" dirty="0">
              <a:latin typeface="Myriad Pro" panose="020B0503030403020204" pitchFamily="34" charset="0"/>
              <a:ea typeface="Aileron"/>
              <a:cs typeface="Aileron"/>
              <a:sym typeface="Aileron"/>
            </a:endParaRPr>
          </a:p>
        </p:txBody>
      </p:sp>
      <p:sp>
        <p:nvSpPr>
          <p:cNvPr id="94" name="TextBox 15">
            <a:extLst>
              <a:ext uri="{FF2B5EF4-FFF2-40B4-BE49-F238E27FC236}">
                <a16:creationId xmlns:a16="http://schemas.microsoft.com/office/drawing/2014/main" id="{AFCBAD49-4E43-DFE1-7786-7CA8EF2DA408}"/>
              </a:ext>
            </a:extLst>
          </p:cNvPr>
          <p:cNvSpPr txBox="1"/>
          <p:nvPr/>
        </p:nvSpPr>
        <p:spPr>
          <a:xfrm>
            <a:off x="3837382" y="6806430"/>
            <a:ext cx="2375433" cy="515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r>
              <a:rPr lang="ru-RU" sz="2000" b="1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Импортный</a:t>
            </a:r>
          </a:p>
          <a:p>
            <a:pPr algn="l">
              <a:lnSpc>
                <a:spcPts val="2000"/>
              </a:lnSpc>
            </a:pPr>
            <a:r>
              <a:rPr lang="ru-RU" sz="2000" b="1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сегмент</a:t>
            </a:r>
            <a:endParaRPr lang="en-US" sz="2000" b="1" spc="-92" dirty="0">
              <a:latin typeface="Myriad Pro" panose="020B0503030403020204" pitchFamily="34" charset="0"/>
              <a:ea typeface="Aileron Bold"/>
              <a:cs typeface="Aileron Bold"/>
              <a:sym typeface="Aileron Bold"/>
            </a:endParaRPr>
          </a:p>
        </p:txBody>
      </p:sp>
      <p:sp>
        <p:nvSpPr>
          <p:cNvPr id="95" name="TextBox 19">
            <a:extLst>
              <a:ext uri="{FF2B5EF4-FFF2-40B4-BE49-F238E27FC236}">
                <a16:creationId xmlns:a16="http://schemas.microsoft.com/office/drawing/2014/main" id="{77B56652-E514-4404-C391-FD2D10A3F7EB}"/>
              </a:ext>
            </a:extLst>
          </p:cNvPr>
          <p:cNvSpPr txBox="1"/>
          <p:nvPr/>
        </p:nvSpPr>
        <p:spPr>
          <a:xfrm>
            <a:off x="3735299" y="7314328"/>
            <a:ext cx="284400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1" lvl="1" algn="l">
              <a:lnSpc>
                <a:spcPts val="1440"/>
              </a:lnSpc>
            </a:pPr>
            <a:r>
              <a:rPr lang="ru-RU" sz="1200" spc="-31" dirty="0">
                <a:latin typeface="Myriad Pro" panose="020B0503030403020204" pitchFamily="34" charset="0"/>
                <a:ea typeface="Aileron"/>
                <a:cs typeface="Aileron"/>
                <a:sym typeface="Aileron"/>
              </a:rPr>
              <a:t>более 40%</a:t>
            </a:r>
            <a:endParaRPr lang="en-US" sz="1200" spc="-31" dirty="0">
              <a:latin typeface="Myriad Pro" panose="020B0503030403020204" pitchFamily="34" charset="0"/>
              <a:ea typeface="Aileron"/>
              <a:cs typeface="Aileron"/>
              <a:sym typeface="Aileron"/>
            </a:endParaRPr>
          </a:p>
        </p:txBody>
      </p:sp>
      <p:sp>
        <p:nvSpPr>
          <p:cNvPr id="96" name="TextBox 15">
            <a:extLst>
              <a:ext uri="{FF2B5EF4-FFF2-40B4-BE49-F238E27FC236}">
                <a16:creationId xmlns:a16="http://schemas.microsoft.com/office/drawing/2014/main" id="{23A67E90-13C2-FECB-BC50-5EF8D089C93C}"/>
              </a:ext>
            </a:extLst>
          </p:cNvPr>
          <p:cNvSpPr txBox="1"/>
          <p:nvPr/>
        </p:nvSpPr>
        <p:spPr>
          <a:xfrm>
            <a:off x="679933" y="8627989"/>
            <a:ext cx="2375433" cy="515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r>
              <a:rPr lang="ru-RU" sz="2000" b="1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Средняя цена импорта: </a:t>
            </a:r>
            <a:endParaRPr lang="en-US" sz="2000" b="1" spc="-92" dirty="0">
              <a:latin typeface="Myriad Pro" panose="020B0503030403020204" pitchFamily="34" charset="0"/>
              <a:ea typeface="Aileron Bold"/>
              <a:cs typeface="Aileron Bold"/>
              <a:sym typeface="Aileron Bold"/>
            </a:endParaRPr>
          </a:p>
        </p:txBody>
      </p:sp>
      <p:sp>
        <p:nvSpPr>
          <p:cNvPr id="97" name="TextBox 19">
            <a:extLst>
              <a:ext uri="{FF2B5EF4-FFF2-40B4-BE49-F238E27FC236}">
                <a16:creationId xmlns:a16="http://schemas.microsoft.com/office/drawing/2014/main" id="{5D2DCF46-BE97-CAFF-C848-8CD158AB692F}"/>
              </a:ext>
            </a:extLst>
          </p:cNvPr>
          <p:cNvSpPr txBox="1"/>
          <p:nvPr/>
        </p:nvSpPr>
        <p:spPr>
          <a:xfrm>
            <a:off x="577850" y="9135887"/>
            <a:ext cx="284400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1" lvl="1" algn="l">
              <a:lnSpc>
                <a:spcPts val="1440"/>
              </a:lnSpc>
            </a:pPr>
            <a:r>
              <a:rPr lang="ru-RU" sz="1200" spc="-31" dirty="0">
                <a:latin typeface="Myriad Pro" panose="020B0503030403020204" pitchFamily="34" charset="0"/>
                <a:ea typeface="Aileron"/>
                <a:cs typeface="Aileron"/>
                <a:sym typeface="Aileron"/>
              </a:rPr>
              <a:t>$3.2–5.0/кг</a:t>
            </a:r>
            <a:endParaRPr lang="en-US" sz="1200" spc="-31" dirty="0">
              <a:latin typeface="Myriad Pro" panose="020B0503030403020204" pitchFamily="34" charset="0"/>
              <a:ea typeface="Aileron"/>
              <a:cs typeface="Aileron"/>
              <a:sym typeface="Aileron"/>
            </a:endParaRPr>
          </a:p>
        </p:txBody>
      </p:sp>
      <p:sp>
        <p:nvSpPr>
          <p:cNvPr id="98" name="TextBox 15">
            <a:extLst>
              <a:ext uri="{FF2B5EF4-FFF2-40B4-BE49-F238E27FC236}">
                <a16:creationId xmlns:a16="http://schemas.microsoft.com/office/drawing/2014/main" id="{0F17FA47-7DC9-63FB-134E-05FA54AD5182}"/>
              </a:ext>
            </a:extLst>
          </p:cNvPr>
          <p:cNvSpPr txBox="1"/>
          <p:nvPr/>
        </p:nvSpPr>
        <p:spPr>
          <a:xfrm>
            <a:off x="3837382" y="8627989"/>
            <a:ext cx="2375433" cy="759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r>
              <a:rPr lang="ru-RU" sz="2000" b="1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Рост интереса к </a:t>
            </a:r>
            <a:r>
              <a:rPr lang="ru-RU" sz="1600" spc="-92" dirty="0" err="1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к</a:t>
            </a:r>
            <a:r>
              <a:rPr lang="ru-RU" sz="1600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 прослеживаемым и устойчивым продуктам.</a:t>
            </a:r>
            <a:endParaRPr lang="en-US" sz="2000" spc="-92" dirty="0">
              <a:latin typeface="Myriad Pro" panose="020B0503030403020204" pitchFamily="34" charset="0"/>
              <a:ea typeface="Aileron Bold"/>
              <a:cs typeface="Aileron Bold"/>
              <a:sym typeface="Aileron Bold"/>
            </a:endParaRPr>
          </a:p>
        </p:txBody>
      </p: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A8AFA853-25EA-B149-BC96-202805C38108}"/>
              </a:ext>
            </a:extLst>
          </p:cNvPr>
          <p:cNvSpPr/>
          <p:nvPr/>
        </p:nvSpPr>
        <p:spPr>
          <a:xfrm>
            <a:off x="679933" y="6099376"/>
            <a:ext cx="609600" cy="609600"/>
          </a:xfrm>
          <a:prstGeom prst="roundRect">
            <a:avLst/>
          </a:prstGeom>
          <a:solidFill>
            <a:srgbClr val="EE9B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C2DB81A1-A8FE-7A8A-0EA2-BE5383CF21F1}"/>
              </a:ext>
            </a:extLst>
          </p:cNvPr>
          <p:cNvSpPr/>
          <p:nvPr/>
        </p:nvSpPr>
        <p:spPr>
          <a:xfrm>
            <a:off x="3851352" y="6099376"/>
            <a:ext cx="609600" cy="609600"/>
          </a:xfrm>
          <a:prstGeom prst="roundRect">
            <a:avLst/>
          </a:prstGeom>
          <a:solidFill>
            <a:srgbClr val="EE9B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id="{3C494AB7-2DAF-DE51-AECF-7C4934B8C56D}"/>
              </a:ext>
            </a:extLst>
          </p:cNvPr>
          <p:cNvSpPr/>
          <p:nvPr/>
        </p:nvSpPr>
        <p:spPr>
          <a:xfrm>
            <a:off x="679933" y="7881974"/>
            <a:ext cx="609600" cy="609600"/>
          </a:xfrm>
          <a:prstGeom prst="roundRect">
            <a:avLst/>
          </a:prstGeom>
          <a:solidFill>
            <a:srgbClr val="EE9B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BC60F8A2-8F6B-030E-7448-135E1E164824}"/>
              </a:ext>
            </a:extLst>
          </p:cNvPr>
          <p:cNvSpPr/>
          <p:nvPr/>
        </p:nvSpPr>
        <p:spPr>
          <a:xfrm>
            <a:off x="3807502" y="7881974"/>
            <a:ext cx="609600" cy="609600"/>
          </a:xfrm>
          <a:prstGeom prst="roundRect">
            <a:avLst/>
          </a:prstGeom>
          <a:solidFill>
            <a:srgbClr val="EE9B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Рисунок 104" descr="Назад со сплошной заливкой">
            <a:extLst>
              <a:ext uri="{FF2B5EF4-FFF2-40B4-BE49-F238E27FC236}">
                <a16:creationId xmlns:a16="http://schemas.microsoft.com/office/drawing/2014/main" id="{1042B024-B766-0714-F2AD-3D0257076E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933" y="6018086"/>
            <a:ext cx="739617" cy="739617"/>
          </a:xfrm>
          <a:prstGeom prst="rect">
            <a:avLst/>
          </a:prstGeom>
        </p:spPr>
      </p:pic>
      <p:pic>
        <p:nvPicPr>
          <p:cNvPr id="107" name="Рисунок 106" descr="Шевроны со сплошной заливкой">
            <a:extLst>
              <a:ext uri="{FF2B5EF4-FFF2-40B4-BE49-F238E27FC236}">
                <a16:creationId xmlns:a16="http://schemas.microsoft.com/office/drawing/2014/main" id="{4DB58AE4-A9C3-2447-1F24-BD837CD007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81757" y="6115997"/>
            <a:ext cx="604646" cy="604646"/>
          </a:xfrm>
          <a:prstGeom prst="rect">
            <a:avLst/>
          </a:prstGeom>
        </p:spPr>
      </p:pic>
      <p:pic>
        <p:nvPicPr>
          <p:cNvPr id="109" name="Рисунок 108" descr="Доллар со сплошной заливкой">
            <a:extLst>
              <a:ext uri="{FF2B5EF4-FFF2-40B4-BE49-F238E27FC236}">
                <a16:creationId xmlns:a16="http://schemas.microsoft.com/office/drawing/2014/main" id="{98C49FD9-728F-C03B-8368-66C23E7858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4560" y="7891828"/>
            <a:ext cx="609599" cy="609599"/>
          </a:xfrm>
          <a:prstGeom prst="rect">
            <a:avLst/>
          </a:prstGeom>
        </p:spPr>
      </p:pic>
      <p:pic>
        <p:nvPicPr>
          <p:cNvPr id="111" name="Рисунок 110" descr="Земной шар: Азия со сплошной заливкой">
            <a:extLst>
              <a:ext uri="{FF2B5EF4-FFF2-40B4-BE49-F238E27FC236}">
                <a16:creationId xmlns:a16="http://schemas.microsoft.com/office/drawing/2014/main" id="{BEA5EE14-1DEF-0833-0649-2DB58F0D69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22128" y="7923926"/>
            <a:ext cx="580348" cy="580348"/>
          </a:xfrm>
          <a:prstGeom prst="rect">
            <a:avLst/>
          </a:prstGeom>
        </p:spPr>
      </p:pic>
      <p:sp>
        <p:nvSpPr>
          <p:cNvPr id="112" name="TextBox 12">
            <a:extLst>
              <a:ext uri="{FF2B5EF4-FFF2-40B4-BE49-F238E27FC236}">
                <a16:creationId xmlns:a16="http://schemas.microsoft.com/office/drawing/2014/main" id="{47AB2513-DEEC-29CD-2748-F95D6D4152B2}"/>
              </a:ext>
            </a:extLst>
          </p:cNvPr>
          <p:cNvSpPr txBox="1"/>
          <p:nvPr/>
        </p:nvSpPr>
        <p:spPr>
          <a:xfrm>
            <a:off x="599440" y="5843227"/>
            <a:ext cx="5371750" cy="202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sz="2000" b="1" spc="-31" dirty="0">
                <a:solidFill>
                  <a:srgbClr val="EE9B57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Потенциал и рынок</a:t>
            </a:r>
            <a:endParaRPr lang="ru-RU" sz="1400" spc="-31" dirty="0">
              <a:solidFill>
                <a:srgbClr val="EE9B57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113" name="TextBox 12">
            <a:extLst>
              <a:ext uri="{FF2B5EF4-FFF2-40B4-BE49-F238E27FC236}">
                <a16:creationId xmlns:a16="http://schemas.microsoft.com/office/drawing/2014/main" id="{92C64971-70BB-D46F-AF6E-FD669D1AAE26}"/>
              </a:ext>
            </a:extLst>
          </p:cNvPr>
          <p:cNvSpPr txBox="1"/>
          <p:nvPr/>
        </p:nvSpPr>
        <p:spPr>
          <a:xfrm>
            <a:off x="618090" y="9769932"/>
            <a:ext cx="5371750" cy="361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sz="1400" b="1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Целевые рынки: </a:t>
            </a:r>
            <a:r>
              <a:rPr lang="ru-RU" sz="1400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Германия, Польша, Франция, Бельгия, ОАЭ</a:t>
            </a:r>
          </a:p>
          <a:p>
            <a:pPr algn="just">
              <a:lnSpc>
                <a:spcPts val="1440"/>
              </a:lnSpc>
            </a:pPr>
            <a:r>
              <a:rPr lang="ru-RU" sz="1400" b="1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ЦА: </a:t>
            </a:r>
            <a:r>
              <a:rPr lang="ru-RU" sz="1400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оптовые закупщики, сети BIO-магазинов, дистрибьюторы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BE98526-BEC2-B879-7BCF-E17AEA445BFC}"/>
              </a:ext>
            </a:extLst>
          </p:cNvPr>
          <p:cNvSpPr/>
          <p:nvPr/>
        </p:nvSpPr>
        <p:spPr>
          <a:xfrm rot="16200000">
            <a:off x="2258283" y="-2258283"/>
            <a:ext cx="3039935" cy="7556502"/>
          </a:xfrm>
          <a:custGeom>
            <a:avLst/>
            <a:gdLst/>
            <a:ahLst/>
            <a:cxnLst/>
            <a:rect l="l" t="t" r="r" b="b"/>
            <a:pathLst>
              <a:path w="4101251" h="6299402">
                <a:moveTo>
                  <a:pt x="0" y="0"/>
                </a:moveTo>
                <a:lnTo>
                  <a:pt x="4101251" y="0"/>
                </a:lnTo>
                <a:lnTo>
                  <a:pt x="4101251" y="6299402"/>
                </a:lnTo>
                <a:lnTo>
                  <a:pt x="0" y="629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798" r="-26798"/>
            </a:stretch>
          </a:blipFill>
        </p:spPr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3237DD3D-0218-A09C-2092-7D998B2C3951}"/>
              </a:ext>
            </a:extLst>
          </p:cNvPr>
          <p:cNvSpPr/>
          <p:nvPr/>
        </p:nvSpPr>
        <p:spPr>
          <a:xfrm>
            <a:off x="-336550" y="4104544"/>
            <a:ext cx="2438400" cy="689870"/>
          </a:xfrm>
          <a:prstGeom prst="roundRect">
            <a:avLst>
              <a:gd name="adj" fmla="val 2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1E39E5A-7254-19C2-6C16-74F868719146}"/>
              </a:ext>
            </a:extLst>
          </p:cNvPr>
          <p:cNvSpPr/>
          <p:nvPr/>
        </p:nvSpPr>
        <p:spPr>
          <a:xfrm>
            <a:off x="-336550" y="5035371"/>
            <a:ext cx="2438400" cy="689870"/>
          </a:xfrm>
          <a:prstGeom prst="roundRect">
            <a:avLst>
              <a:gd name="adj" fmla="val 2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A83B5503-69B5-E86E-A4B7-B1B7539D06A0}"/>
              </a:ext>
            </a:extLst>
          </p:cNvPr>
          <p:cNvSpPr/>
          <p:nvPr/>
        </p:nvSpPr>
        <p:spPr>
          <a:xfrm>
            <a:off x="-336550" y="3191618"/>
            <a:ext cx="2438400" cy="689870"/>
          </a:xfrm>
          <a:prstGeom prst="roundRect">
            <a:avLst>
              <a:gd name="adj" fmla="val 2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/>
          <p:nvPr/>
        </p:nvSpPr>
        <p:spPr>
          <a:xfrm>
            <a:off x="546308" y="9880950"/>
            <a:ext cx="6467385" cy="0"/>
          </a:xfrm>
          <a:prstGeom prst="line">
            <a:avLst/>
          </a:prstGeom>
          <a:ln w="19050" cap="flat">
            <a:solidFill>
              <a:srgbClr val="D1D1D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546308" y="1697087"/>
            <a:ext cx="6467385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1"/>
              </a:lnSpc>
            </a:pPr>
            <a:r>
              <a:rPr lang="ru-RU" sz="5044" b="1" dirty="0">
                <a:solidFill>
                  <a:srgbClr val="FFFFFF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Финансовая</a:t>
            </a:r>
            <a:endParaRPr lang="en-US" sz="5044" b="1" dirty="0">
              <a:solidFill>
                <a:srgbClr val="FFFFFF"/>
              </a:solidFill>
              <a:latin typeface="Myriad Pro" panose="020B05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C88DCBEB-B1B0-0C2C-9B97-D7855ED6E063}"/>
              </a:ext>
            </a:extLst>
          </p:cNvPr>
          <p:cNvSpPr txBox="1"/>
          <p:nvPr/>
        </p:nvSpPr>
        <p:spPr>
          <a:xfrm>
            <a:off x="546308" y="10054195"/>
            <a:ext cx="2853198" cy="19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5"/>
              </a:lnSpc>
            </a:pPr>
            <a:r>
              <a:rPr lang="en-US" sz="1200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www.yourcompany.kg</a:t>
            </a:r>
            <a:endParaRPr lang="en-US" sz="1196" spc="-21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8DA4378-61FD-7C3F-0C94-411E79707E56}"/>
              </a:ext>
            </a:extLst>
          </p:cNvPr>
          <p:cNvSpPr txBox="1"/>
          <p:nvPr/>
        </p:nvSpPr>
        <p:spPr>
          <a:xfrm>
            <a:off x="544557" y="2075395"/>
            <a:ext cx="6467385" cy="67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1"/>
              </a:lnSpc>
            </a:pPr>
            <a:r>
              <a:rPr lang="ru-RU" sz="3200" dirty="0">
                <a:solidFill>
                  <a:srgbClr val="FFFFFF"/>
                </a:solidFill>
                <a:latin typeface="Myriad Pro Light" panose="020B0403030403020204" pitchFamily="34" charset="0"/>
                <a:ea typeface="Open Sauce Semi-Bold"/>
                <a:cs typeface="Open Sauce Semi-Bold"/>
                <a:sym typeface="Open Sauce Semi-Bold"/>
              </a:rPr>
              <a:t>модель и потребности</a:t>
            </a:r>
            <a:endParaRPr lang="en-US" sz="3200" dirty="0">
              <a:solidFill>
                <a:srgbClr val="FFFFFF"/>
              </a:solidFill>
              <a:latin typeface="Myriad Pro Light" panose="020B04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E5542CFF-AFC9-0F3C-CA14-C8DE89062BE9}"/>
              </a:ext>
            </a:extLst>
          </p:cNvPr>
          <p:cNvSpPr txBox="1"/>
          <p:nvPr/>
        </p:nvSpPr>
        <p:spPr>
          <a:xfrm>
            <a:off x="2254250" y="3284542"/>
            <a:ext cx="49294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Сумма: </a:t>
            </a: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$45 000</a:t>
            </a:r>
          </a:p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Цель использования: </a:t>
            </a: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Увеличение мощности ×3 </a:t>
            </a:r>
            <a:endParaRPr lang="en-US" sz="1600" dirty="0">
              <a:solidFill>
                <a:srgbClr val="FFFFFF"/>
              </a:solidFill>
              <a:latin typeface="Myriad Pro" panose="020B0503030403020204" pitchFamily="3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5A493D29-2DF3-69B3-A6A2-EAE2B921A9A8}"/>
              </a:ext>
            </a:extLst>
          </p:cNvPr>
          <p:cNvSpPr txBox="1"/>
          <p:nvPr/>
        </p:nvSpPr>
        <p:spPr>
          <a:xfrm>
            <a:off x="296623" y="3280892"/>
            <a:ext cx="18052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600" b="1" dirty="0"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Фасовочная</a:t>
            </a:r>
          </a:p>
          <a:p>
            <a:pPr algn="l">
              <a:spcBef>
                <a:spcPct val="0"/>
              </a:spcBef>
            </a:pPr>
            <a:r>
              <a:rPr lang="ru-RU" sz="1600" b="1" dirty="0"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линия</a:t>
            </a:r>
            <a:endParaRPr lang="en-US" sz="1600" b="1" dirty="0">
              <a:latin typeface="Myriad Pro" panose="020B05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9202AFC0-931D-6E43-6539-DE32B2F549A0}"/>
              </a:ext>
            </a:extLst>
          </p:cNvPr>
          <p:cNvSpPr txBox="1"/>
          <p:nvPr/>
        </p:nvSpPr>
        <p:spPr>
          <a:xfrm>
            <a:off x="296623" y="4193379"/>
            <a:ext cx="18814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600" b="1" dirty="0"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Сертификация </a:t>
            </a:r>
            <a:r>
              <a:rPr lang="en-US" sz="1600" b="1" dirty="0"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BIO/IFS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11C5C27E-6528-D9F7-7F16-4829B836C263}"/>
              </a:ext>
            </a:extLst>
          </p:cNvPr>
          <p:cNvSpPr txBox="1"/>
          <p:nvPr/>
        </p:nvSpPr>
        <p:spPr>
          <a:xfrm>
            <a:off x="296623" y="5112525"/>
            <a:ext cx="18814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600" b="1" dirty="0"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Брендинг + упаковка</a:t>
            </a:r>
            <a:endParaRPr lang="en-US" sz="1600" b="1" dirty="0">
              <a:latin typeface="Myriad Pro" panose="020B05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2CDC3F2-BD99-1809-EE95-915C4DFBBC18}"/>
              </a:ext>
            </a:extLst>
          </p:cNvPr>
          <p:cNvSpPr/>
          <p:nvPr/>
        </p:nvSpPr>
        <p:spPr>
          <a:xfrm>
            <a:off x="-336550" y="6020761"/>
            <a:ext cx="2438400" cy="689870"/>
          </a:xfrm>
          <a:prstGeom prst="roundRect">
            <a:avLst>
              <a:gd name="adj" fmla="val 2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392C5A6A-F441-7D6A-9897-BDF7967AD2EA}"/>
              </a:ext>
            </a:extLst>
          </p:cNvPr>
          <p:cNvSpPr txBox="1"/>
          <p:nvPr/>
        </p:nvSpPr>
        <p:spPr>
          <a:xfrm>
            <a:off x="296623" y="6211854"/>
            <a:ext cx="1881427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1" dirty="0"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CRM + </a:t>
            </a:r>
            <a:r>
              <a:rPr lang="ru-RU" sz="1600" b="1" dirty="0"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логистика</a:t>
            </a:r>
            <a:endParaRPr lang="en-US" sz="1600" b="1" dirty="0">
              <a:latin typeface="Myriad Pro" panose="020B05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3795811-2360-BE87-2CDF-34CEA53DC5B2}"/>
              </a:ext>
            </a:extLst>
          </p:cNvPr>
          <p:cNvSpPr/>
          <p:nvPr/>
        </p:nvSpPr>
        <p:spPr>
          <a:xfrm>
            <a:off x="-336550" y="6980988"/>
            <a:ext cx="2438400" cy="689870"/>
          </a:xfrm>
          <a:prstGeom prst="roundRect">
            <a:avLst>
              <a:gd name="adj" fmla="val 282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3EE10107-758D-BDE9-6222-FA0A1A369680}"/>
              </a:ext>
            </a:extLst>
          </p:cNvPr>
          <p:cNvSpPr txBox="1"/>
          <p:nvPr/>
        </p:nvSpPr>
        <p:spPr>
          <a:xfrm>
            <a:off x="296623" y="7058142"/>
            <a:ext cx="16528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600" b="1" dirty="0"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Маркетинг и запуск</a:t>
            </a:r>
            <a:endParaRPr lang="en-US" sz="1600" b="1" dirty="0">
              <a:latin typeface="Myriad Pro" panose="020B05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pic>
        <p:nvPicPr>
          <p:cNvPr id="36" name="Рисунок 35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0B471E1-0F7F-2EF8-1108-D015B319A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425450" y="469900"/>
            <a:ext cx="2103200" cy="926352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610F348B-C05F-399C-6BD4-43F46FCC0FF8}"/>
              </a:ext>
            </a:extLst>
          </p:cNvPr>
          <p:cNvSpPr txBox="1"/>
          <p:nvPr/>
        </p:nvSpPr>
        <p:spPr>
          <a:xfrm>
            <a:off x="2254250" y="4150791"/>
            <a:ext cx="49294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Сумма: </a:t>
            </a: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$12 000</a:t>
            </a:r>
          </a:p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Цель использования: </a:t>
            </a: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Выход на ритейл ЕС</a:t>
            </a:r>
            <a:endParaRPr lang="en-US" sz="1600" dirty="0">
              <a:solidFill>
                <a:srgbClr val="FFFFFF"/>
              </a:solidFill>
              <a:latin typeface="Myriad Pro" panose="020B0503030403020204" pitchFamily="3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14C8340-581E-616D-EF09-8823C23E7C5E}"/>
              </a:ext>
            </a:extLst>
          </p:cNvPr>
          <p:cNvSpPr txBox="1"/>
          <p:nvPr/>
        </p:nvSpPr>
        <p:spPr>
          <a:xfrm>
            <a:off x="2254250" y="5156000"/>
            <a:ext cx="49294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Сумма: </a:t>
            </a: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$8 000</a:t>
            </a:r>
          </a:p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Цель использования: </a:t>
            </a: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Линейка под ЕС и ОАЭ</a:t>
            </a:r>
            <a:endParaRPr lang="en-US" sz="1600" dirty="0">
              <a:solidFill>
                <a:srgbClr val="FFFFFF"/>
              </a:solidFill>
              <a:latin typeface="Myriad Pro" panose="020B0503030403020204" pitchFamily="3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C7988399-FB02-58A8-F215-B52651E482D5}"/>
              </a:ext>
            </a:extLst>
          </p:cNvPr>
          <p:cNvSpPr txBox="1"/>
          <p:nvPr/>
        </p:nvSpPr>
        <p:spPr>
          <a:xfrm>
            <a:off x="2254250" y="6061953"/>
            <a:ext cx="49294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Сумма: </a:t>
            </a: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$5 000</a:t>
            </a:r>
          </a:p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Цель использования: </a:t>
            </a: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Автоматизация процессов</a:t>
            </a:r>
            <a:endParaRPr lang="en-US" sz="1600" dirty="0">
              <a:solidFill>
                <a:srgbClr val="FFFFFF"/>
              </a:solidFill>
              <a:latin typeface="Myriad Pro" panose="020B0503030403020204" pitchFamily="3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ACAF5775-38D4-4FF1-CD7E-2CE5387AF555}"/>
              </a:ext>
            </a:extLst>
          </p:cNvPr>
          <p:cNvSpPr txBox="1"/>
          <p:nvPr/>
        </p:nvSpPr>
        <p:spPr>
          <a:xfrm>
            <a:off x="2254250" y="7058141"/>
            <a:ext cx="49294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Сумма: </a:t>
            </a: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$10 000</a:t>
            </a:r>
          </a:p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Цель использования: </a:t>
            </a:r>
            <a:r>
              <a:rPr lang="en-US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Digital </a:t>
            </a:r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и выставки</a:t>
            </a:r>
            <a:endParaRPr lang="en-US" sz="1600" dirty="0">
              <a:solidFill>
                <a:srgbClr val="FFFFFF"/>
              </a:solidFill>
              <a:latin typeface="Myriad Pro" panose="020B0503030403020204" pitchFamily="3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2B17C72-0CEF-36D2-3E48-87F92823A402}"/>
              </a:ext>
            </a:extLst>
          </p:cNvPr>
          <p:cNvSpPr txBox="1"/>
          <p:nvPr/>
        </p:nvSpPr>
        <p:spPr>
          <a:xfrm>
            <a:off x="64822" y="8780869"/>
            <a:ext cx="190808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latin typeface="Myriad Pro Black" panose="020B0803030403020204" pitchFamily="34" charset="0"/>
                <a:ea typeface="Open Sauce Semi-Bold"/>
                <a:cs typeface="Open Sauce Semi-Bold"/>
                <a:sym typeface="Open Sauce Semi-Bold"/>
              </a:rPr>
              <a:t>$80 000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D6F4CC1-5B48-38E2-FF96-6C05A585453F}"/>
              </a:ext>
            </a:extLst>
          </p:cNvPr>
          <p:cNvSpPr txBox="1"/>
          <p:nvPr/>
        </p:nvSpPr>
        <p:spPr>
          <a:xfrm>
            <a:off x="1972907" y="8780869"/>
            <a:ext cx="190808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latin typeface="Myriad Pro Black" panose="020B0803030403020204" pitchFamily="34" charset="0"/>
                <a:ea typeface="Open Sauce Semi-Bold"/>
                <a:cs typeface="Open Sauce Semi-Bold"/>
                <a:sym typeface="Open Sauce Semi-Bold"/>
              </a:rPr>
              <a:t>9 месяцев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5B2BE578-0AD7-5904-3087-E193FB0634D2}"/>
              </a:ext>
            </a:extLst>
          </p:cNvPr>
          <p:cNvSpPr txBox="1"/>
          <p:nvPr/>
        </p:nvSpPr>
        <p:spPr>
          <a:xfrm>
            <a:off x="3880992" y="8780869"/>
            <a:ext cx="190808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latin typeface="Myriad Pro Black" panose="020B0803030403020204" pitchFamily="34" charset="0"/>
                <a:ea typeface="Open Sauce Semi-Bold"/>
                <a:cs typeface="Open Sauce Semi-Bold"/>
                <a:sym typeface="Open Sauce Semi-Bold"/>
              </a:rPr>
              <a:t>$160 000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0782276F-07D0-B6EE-C47F-0F30E069F13D}"/>
              </a:ext>
            </a:extLst>
          </p:cNvPr>
          <p:cNvSpPr txBox="1"/>
          <p:nvPr/>
        </p:nvSpPr>
        <p:spPr>
          <a:xfrm>
            <a:off x="5616665" y="8780869"/>
            <a:ext cx="190808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latin typeface="Myriad Pro Black" panose="020B0803030403020204" pitchFamily="34" charset="0"/>
                <a:ea typeface="Open Sauce Semi-Bold"/>
                <a:cs typeface="Open Sauce Semi-Bold"/>
                <a:sym typeface="Open Sauce Semi-Bold"/>
              </a:rPr>
              <a:t>38–42%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C6F32D27-B15B-B479-6590-AE4E351B7433}"/>
              </a:ext>
            </a:extLst>
          </p:cNvPr>
          <p:cNvSpPr txBox="1"/>
          <p:nvPr/>
        </p:nvSpPr>
        <p:spPr>
          <a:xfrm>
            <a:off x="356915" y="8158926"/>
            <a:ext cx="132389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Общий объём инвестиций:</a:t>
            </a:r>
            <a:endParaRPr lang="ru-RU" sz="1600" dirty="0">
              <a:solidFill>
                <a:srgbClr val="1D3387"/>
              </a:solidFill>
              <a:latin typeface="Myriad Pro Black" panose="020B08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BFF456AF-DE6D-F528-93BF-B085D7B5C531}"/>
              </a:ext>
            </a:extLst>
          </p:cNvPr>
          <p:cNvSpPr txBox="1"/>
          <p:nvPr/>
        </p:nvSpPr>
        <p:spPr>
          <a:xfrm>
            <a:off x="2254250" y="8158926"/>
            <a:ext cx="132389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Срок реализации:</a:t>
            </a:r>
            <a:endParaRPr lang="ru-RU" sz="1600" dirty="0">
              <a:solidFill>
                <a:srgbClr val="1D3387"/>
              </a:solidFill>
              <a:latin typeface="Myriad Pro Black" panose="020B08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B64A9EAA-4567-AB1D-AF54-CFCA5AC93B94}"/>
              </a:ext>
            </a:extLst>
          </p:cNvPr>
          <p:cNvSpPr txBox="1"/>
          <p:nvPr/>
        </p:nvSpPr>
        <p:spPr>
          <a:xfrm>
            <a:off x="4045713" y="8158926"/>
            <a:ext cx="167182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Ожидаемый доход через 1 год</a:t>
            </a: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7B6D1D8A-588A-B208-9437-3A43E225D40C}"/>
              </a:ext>
            </a:extLst>
          </p:cNvPr>
          <p:cNvSpPr txBox="1"/>
          <p:nvPr/>
        </p:nvSpPr>
        <p:spPr>
          <a:xfrm>
            <a:off x="5908758" y="8158926"/>
            <a:ext cx="132389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Чистая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Myriad Pro" panose="020B0503030403020204" pitchFamily="34" charset="0"/>
                <a:ea typeface="Open Sauce Semi-Bold"/>
                <a:cs typeface="Open Sauce Semi-Bold"/>
                <a:sym typeface="Open Sauce Semi-Bold"/>
              </a:rPr>
              <a:t>маржа:</a:t>
            </a:r>
            <a:endParaRPr lang="ru-RU" sz="1600" dirty="0">
              <a:solidFill>
                <a:srgbClr val="1D3387"/>
              </a:solidFill>
              <a:latin typeface="Myriad Pro Black" panose="020B08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38" name="AutoShape 2">
            <a:extLst>
              <a:ext uri="{FF2B5EF4-FFF2-40B4-BE49-F238E27FC236}">
                <a16:creationId xmlns:a16="http://schemas.microsoft.com/office/drawing/2014/main" id="{9A07F8D6-3E8C-A46F-33E8-43DCF45F5BC9}"/>
              </a:ext>
            </a:extLst>
          </p:cNvPr>
          <p:cNvSpPr/>
          <p:nvPr/>
        </p:nvSpPr>
        <p:spPr>
          <a:xfrm>
            <a:off x="546308" y="7937500"/>
            <a:ext cx="6467385" cy="0"/>
          </a:xfrm>
          <a:prstGeom prst="line">
            <a:avLst/>
          </a:prstGeom>
          <a:ln w="19050" cap="flat">
            <a:solidFill>
              <a:srgbClr val="D1D1D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строительство, облако, Дом-башн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40D522-E608-E49C-E715-2C63C89C3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3" r="29918"/>
          <a:stretch>
            <a:fillRect/>
          </a:stretch>
        </p:blipFill>
        <p:spPr>
          <a:xfrm>
            <a:off x="16510" y="-17780"/>
            <a:ext cx="7523480" cy="10691999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A7599E0-C597-5DE5-4FAF-5EE0CF3EF4C4}"/>
              </a:ext>
            </a:extLst>
          </p:cNvPr>
          <p:cNvSpPr/>
          <p:nvPr/>
        </p:nvSpPr>
        <p:spPr>
          <a:xfrm>
            <a:off x="12289" y="1400"/>
            <a:ext cx="7556500" cy="1069200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AutoShape 2">
            <a:extLst>
              <a:ext uri="{FF2B5EF4-FFF2-40B4-BE49-F238E27FC236}">
                <a16:creationId xmlns:a16="http://schemas.microsoft.com/office/drawing/2014/main" id="{BA6156C2-2010-9F73-A3A3-769A02CA627E}"/>
              </a:ext>
            </a:extLst>
          </p:cNvPr>
          <p:cNvSpPr/>
          <p:nvPr/>
        </p:nvSpPr>
        <p:spPr>
          <a:xfrm>
            <a:off x="546308" y="9880950"/>
            <a:ext cx="6467385" cy="0"/>
          </a:xfrm>
          <a:prstGeom prst="line">
            <a:avLst/>
          </a:prstGeom>
          <a:ln w="19050" cap="flat">
            <a:solidFill>
              <a:srgbClr val="D1D1D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F24EF660-FB4A-D663-7032-CE5E457E0072}"/>
              </a:ext>
            </a:extLst>
          </p:cNvPr>
          <p:cNvSpPr txBox="1"/>
          <p:nvPr/>
        </p:nvSpPr>
        <p:spPr>
          <a:xfrm>
            <a:off x="546308" y="10054195"/>
            <a:ext cx="2853198" cy="19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5"/>
              </a:lnSpc>
            </a:pPr>
            <a:r>
              <a:rPr lang="en-US" sz="1200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www.yourcompany.kg</a:t>
            </a:r>
            <a:endParaRPr lang="en-US" sz="1196" spc="-21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F7AB1D88-C741-3E50-9182-936162BFAEEB}"/>
              </a:ext>
            </a:extLst>
          </p:cNvPr>
          <p:cNvSpPr txBox="1"/>
          <p:nvPr/>
        </p:nvSpPr>
        <p:spPr>
          <a:xfrm>
            <a:off x="375506" y="475815"/>
            <a:ext cx="6048000" cy="185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ru-RU" sz="7200" b="1" spc="-331" dirty="0">
                <a:solidFill>
                  <a:srgbClr val="EE9B57"/>
                </a:solidFill>
                <a:latin typeface="Myriad Pro" panose="020B0503030403020204" pitchFamily="34" charset="0"/>
                <a:ea typeface="Aileron Heavy"/>
                <a:cs typeface="Aileron Heavy"/>
                <a:sym typeface="Aileron Heavy"/>
              </a:rPr>
              <a:t>Команда</a:t>
            </a:r>
            <a:r>
              <a:rPr lang="ru-RU" sz="7200" b="1" spc="-331" dirty="0">
                <a:solidFill>
                  <a:schemeClr val="bg1"/>
                </a:solidFill>
                <a:latin typeface="Myriad Pro" panose="020B0503030403020204" pitchFamily="34" charset="0"/>
                <a:ea typeface="Aileron Heavy"/>
                <a:cs typeface="Aileron Heavy"/>
                <a:sym typeface="Aileron Heavy"/>
              </a:rPr>
              <a:t> проекта</a:t>
            </a:r>
            <a:endParaRPr lang="en-US" sz="7200" b="1" spc="-331" dirty="0">
              <a:solidFill>
                <a:schemeClr val="bg1"/>
              </a:solidFill>
              <a:latin typeface="Myriad Pro" panose="020B0503030403020204" pitchFamily="34" charset="0"/>
              <a:ea typeface="Aileron Heavy"/>
              <a:cs typeface="Aileron Heavy"/>
              <a:sym typeface="Aileron Heavy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C1415799-858D-C6C7-5824-E17C02B83256}"/>
              </a:ext>
            </a:extLst>
          </p:cNvPr>
          <p:cNvSpPr/>
          <p:nvPr/>
        </p:nvSpPr>
        <p:spPr>
          <a:xfrm>
            <a:off x="546308" y="6323511"/>
            <a:ext cx="1905000" cy="2141044"/>
          </a:xfrm>
          <a:custGeom>
            <a:avLst/>
            <a:gdLst/>
            <a:ahLst/>
            <a:cxnLst/>
            <a:rect l="l" t="t" r="r" b="b"/>
            <a:pathLst>
              <a:path w="1350762" h="1518132">
                <a:moveTo>
                  <a:pt x="0" y="0"/>
                </a:moveTo>
                <a:lnTo>
                  <a:pt x="1350762" y="0"/>
                </a:lnTo>
                <a:lnTo>
                  <a:pt x="1350762" y="1518132"/>
                </a:lnTo>
                <a:lnTo>
                  <a:pt x="0" y="1518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528" t="-7617" r="-67369" b="-41341"/>
            </a:stretch>
          </a:blipFill>
        </p:spPr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1218A481-E471-120D-D8CF-D3049CC99824}"/>
              </a:ext>
            </a:extLst>
          </p:cNvPr>
          <p:cNvSpPr/>
          <p:nvPr/>
        </p:nvSpPr>
        <p:spPr>
          <a:xfrm>
            <a:off x="546308" y="2814128"/>
            <a:ext cx="1905000" cy="2141044"/>
          </a:xfrm>
          <a:custGeom>
            <a:avLst/>
            <a:gdLst/>
            <a:ahLst/>
            <a:cxnLst/>
            <a:rect l="l" t="t" r="r" b="b"/>
            <a:pathLst>
              <a:path w="1350762" h="1518132">
                <a:moveTo>
                  <a:pt x="0" y="0"/>
                </a:moveTo>
                <a:lnTo>
                  <a:pt x="1350762" y="0"/>
                </a:lnTo>
                <a:lnTo>
                  <a:pt x="1350762" y="1518132"/>
                </a:lnTo>
                <a:lnTo>
                  <a:pt x="0" y="1518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3341"/>
            </a:stretch>
          </a:blipFill>
        </p:spPr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04855323-B6C3-CB2C-BE2F-C64BB8CC55EF}"/>
              </a:ext>
            </a:extLst>
          </p:cNvPr>
          <p:cNvSpPr txBox="1"/>
          <p:nvPr/>
        </p:nvSpPr>
        <p:spPr>
          <a:xfrm>
            <a:off x="546309" y="5041794"/>
            <a:ext cx="254614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Асанов </a:t>
            </a:r>
            <a:r>
              <a:rPr lang="ru-RU" sz="1600" b="1" dirty="0" err="1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Бекжан</a:t>
            </a:r>
            <a:endParaRPr lang="ru-RU" sz="1600" b="1" dirty="0">
              <a:solidFill>
                <a:srgbClr val="FFFFFF"/>
              </a:solidFill>
              <a:latin typeface="Myriad Pro" panose="020B0503030403020204" pitchFamily="34" charset="0"/>
              <a:ea typeface="Open Sauce"/>
              <a:cs typeface="Open Sauce"/>
              <a:sym typeface="Open Sauce"/>
            </a:endParaRPr>
          </a:p>
          <a:p>
            <a:pPr algn="l"/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Руководитель</a:t>
            </a:r>
          </a:p>
          <a:p>
            <a:pPr algn="l"/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12 лет в агроэкспорте</a:t>
            </a:r>
            <a:endParaRPr lang="en-US" sz="1600" dirty="0">
              <a:solidFill>
                <a:srgbClr val="FFFFFF"/>
              </a:solidFill>
              <a:latin typeface="Myriad Pro" panose="020B0503030403020204" pitchFamily="3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003B5FA4-E0BC-85DE-53E5-5B7EE9547E9B}"/>
              </a:ext>
            </a:extLst>
          </p:cNvPr>
          <p:cNvSpPr txBox="1"/>
          <p:nvPr/>
        </p:nvSpPr>
        <p:spPr>
          <a:xfrm>
            <a:off x="546308" y="8552562"/>
            <a:ext cx="277474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Ли Алексей</a:t>
            </a:r>
          </a:p>
          <a:p>
            <a:pPr algn="l"/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Продажи, экспорт</a:t>
            </a:r>
          </a:p>
          <a:p>
            <a:pPr algn="l"/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B2B-опыт в ЕС, англ./нем. язык</a:t>
            </a:r>
            <a:endParaRPr lang="en-US" sz="1600" dirty="0">
              <a:solidFill>
                <a:srgbClr val="FFFFFF"/>
              </a:solidFill>
              <a:latin typeface="Myriad Pro" panose="020B0503030403020204" pitchFamily="3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180332B7-98FA-B8D7-D17F-C8F62ED7070C}"/>
              </a:ext>
            </a:extLst>
          </p:cNvPr>
          <p:cNvSpPr/>
          <p:nvPr/>
        </p:nvSpPr>
        <p:spPr>
          <a:xfrm>
            <a:off x="3823949" y="2808933"/>
            <a:ext cx="1905000" cy="2141044"/>
          </a:xfrm>
          <a:custGeom>
            <a:avLst/>
            <a:gdLst/>
            <a:ahLst/>
            <a:cxnLst/>
            <a:rect l="l" t="t" r="r" b="b"/>
            <a:pathLst>
              <a:path w="1350762" h="1518132">
                <a:moveTo>
                  <a:pt x="0" y="0"/>
                </a:moveTo>
                <a:lnTo>
                  <a:pt x="1350761" y="0"/>
                </a:lnTo>
                <a:lnTo>
                  <a:pt x="1350761" y="1518132"/>
                </a:lnTo>
                <a:lnTo>
                  <a:pt x="0" y="15181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7353" r="-62212" b="-42232"/>
            </a:stretch>
          </a:blipFill>
        </p:spPr>
      </p:sp>
      <p:sp>
        <p:nvSpPr>
          <p:cNvPr id="39" name="Freeform 8">
            <a:extLst>
              <a:ext uri="{FF2B5EF4-FFF2-40B4-BE49-F238E27FC236}">
                <a16:creationId xmlns:a16="http://schemas.microsoft.com/office/drawing/2014/main" id="{6D45883C-1F2B-CB0F-A179-1DC8E36EC3C6}"/>
              </a:ext>
            </a:extLst>
          </p:cNvPr>
          <p:cNvSpPr/>
          <p:nvPr/>
        </p:nvSpPr>
        <p:spPr>
          <a:xfrm>
            <a:off x="3823949" y="6323511"/>
            <a:ext cx="1905000" cy="2141044"/>
          </a:xfrm>
          <a:custGeom>
            <a:avLst/>
            <a:gdLst/>
            <a:ahLst/>
            <a:cxnLst/>
            <a:rect l="l" t="t" r="r" b="b"/>
            <a:pathLst>
              <a:path w="1350762" h="1518132">
                <a:moveTo>
                  <a:pt x="0" y="0"/>
                </a:moveTo>
                <a:lnTo>
                  <a:pt x="1350761" y="0"/>
                </a:lnTo>
                <a:lnTo>
                  <a:pt x="1350761" y="1518132"/>
                </a:lnTo>
                <a:lnTo>
                  <a:pt x="0" y="15181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7694" r="-61092" b="-35832"/>
            </a:stretch>
          </a:blipFill>
        </p:spPr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878831BD-7824-570C-3EDA-A05E513EEA1F}"/>
              </a:ext>
            </a:extLst>
          </p:cNvPr>
          <p:cNvSpPr txBox="1"/>
          <p:nvPr/>
        </p:nvSpPr>
        <p:spPr>
          <a:xfrm>
            <a:off x="3820450" y="5041794"/>
            <a:ext cx="3539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Маматова Айгуль</a:t>
            </a:r>
          </a:p>
          <a:p>
            <a:pPr algn="l"/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Финансовый директор</a:t>
            </a:r>
          </a:p>
          <a:p>
            <a:pPr algn="l"/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10 лет в инвестиционных проектах</a:t>
            </a:r>
            <a:endParaRPr lang="en-US" sz="1600" dirty="0">
              <a:solidFill>
                <a:srgbClr val="FFFFFF"/>
              </a:solidFill>
              <a:latin typeface="Myriad Pro" panose="020B0503030403020204" pitchFamily="34" charset="0"/>
              <a:ea typeface="Open Sauce"/>
              <a:cs typeface="Open Sauce"/>
              <a:sym typeface="Open Sauce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41BCBE25-A5DC-202A-6355-73B3D7830DF3}"/>
              </a:ext>
            </a:extLst>
          </p:cNvPr>
          <p:cNvSpPr txBox="1"/>
          <p:nvPr/>
        </p:nvSpPr>
        <p:spPr>
          <a:xfrm>
            <a:off x="3820449" y="8552562"/>
            <a:ext cx="277474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1600" b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Виктория Ким</a:t>
            </a:r>
          </a:p>
          <a:p>
            <a:pPr algn="l"/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Технический советник</a:t>
            </a:r>
          </a:p>
          <a:p>
            <a:pPr algn="l"/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Производство и фасовка</a:t>
            </a:r>
          </a:p>
          <a:p>
            <a:pPr algn="l"/>
            <a:r>
              <a:rPr lang="ru-RU" sz="1600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Консультант из Польши</a:t>
            </a:r>
            <a:endParaRPr lang="en-US" sz="1600" dirty="0">
              <a:solidFill>
                <a:srgbClr val="FFFFFF"/>
              </a:solidFill>
              <a:latin typeface="Myriad Pro" panose="020B0503030403020204" pitchFamily="34" charset="0"/>
              <a:ea typeface="Open Sauce"/>
              <a:cs typeface="Open Sauce"/>
              <a:sym typeface="Open Sauce"/>
            </a:endParaRPr>
          </a:p>
        </p:txBody>
      </p:sp>
      <p:pic>
        <p:nvPicPr>
          <p:cNvPr id="42" name="Рисунок 41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1D998D4-435B-41BE-AFC6-DC4F967242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5207819" y="294470"/>
            <a:ext cx="2103200" cy="926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BB87E-B109-BCF7-D805-B5AF5118C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2">
            <a:extLst>
              <a:ext uri="{FF2B5EF4-FFF2-40B4-BE49-F238E27FC236}">
                <a16:creationId xmlns:a16="http://schemas.microsoft.com/office/drawing/2014/main" id="{4135F843-FA1E-38F6-B6FE-DBC38C8D62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26" t="-1069" r="-22226" b="-1069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6C510057-08CA-068D-1A28-629C9D1CE699}"/>
              </a:ext>
            </a:extLst>
          </p:cNvPr>
          <p:cNvSpPr/>
          <p:nvPr/>
        </p:nvSpPr>
        <p:spPr>
          <a:xfrm>
            <a:off x="6388437" y="-1"/>
            <a:ext cx="1168063" cy="5325645"/>
          </a:xfrm>
          <a:custGeom>
            <a:avLst/>
            <a:gdLst/>
            <a:ahLst/>
            <a:cxnLst/>
            <a:rect l="l" t="t" r="r" b="b"/>
            <a:pathLst>
              <a:path w="4101251" h="6299402">
                <a:moveTo>
                  <a:pt x="0" y="0"/>
                </a:moveTo>
                <a:lnTo>
                  <a:pt x="4101251" y="0"/>
                </a:lnTo>
                <a:lnTo>
                  <a:pt x="4101251" y="6299402"/>
                </a:lnTo>
                <a:lnTo>
                  <a:pt x="0" y="62994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798" r="-26798"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60E9C96-7455-323F-3D35-C78B509EDC0F}"/>
              </a:ext>
            </a:extLst>
          </p:cNvPr>
          <p:cNvSpPr/>
          <p:nvPr/>
        </p:nvSpPr>
        <p:spPr>
          <a:xfrm>
            <a:off x="6388437" y="5296649"/>
            <a:ext cx="1168063" cy="5396751"/>
          </a:xfrm>
          <a:custGeom>
            <a:avLst/>
            <a:gdLst/>
            <a:ahLst/>
            <a:cxnLst/>
            <a:rect l="l" t="t" r="r" b="b"/>
            <a:pathLst>
              <a:path w="2375486" h="7052363">
                <a:moveTo>
                  <a:pt x="0" y="0"/>
                </a:moveTo>
                <a:lnTo>
                  <a:pt x="2375486" y="0"/>
                </a:lnTo>
                <a:lnTo>
                  <a:pt x="2375486" y="7052362"/>
                </a:lnTo>
                <a:lnTo>
                  <a:pt x="0" y="7052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98440" r="-98440"/>
            </a:stretch>
          </a:blipFill>
        </p:spPr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670AB024-CACD-2C25-A5F8-833B41030838}"/>
              </a:ext>
            </a:extLst>
          </p:cNvPr>
          <p:cNvSpPr txBox="1"/>
          <p:nvPr/>
        </p:nvSpPr>
        <p:spPr>
          <a:xfrm>
            <a:off x="488950" y="638956"/>
            <a:ext cx="6048000" cy="933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ru-RU" sz="7200" b="1" spc="-331" dirty="0">
                <a:solidFill>
                  <a:srgbClr val="EE9B57"/>
                </a:solidFill>
                <a:latin typeface="Myriad Pro" panose="020B0503030403020204" pitchFamily="34" charset="0"/>
                <a:ea typeface="Aileron Heavy"/>
                <a:cs typeface="Aileron Heavy"/>
                <a:sym typeface="Aileron Heavy"/>
              </a:rPr>
              <a:t>Формат</a:t>
            </a:r>
            <a:endParaRPr lang="en-US" sz="7200" b="1" spc="-331" dirty="0">
              <a:solidFill>
                <a:srgbClr val="EE9B57"/>
              </a:solidFill>
              <a:latin typeface="Myriad Pro" panose="020B0503030403020204" pitchFamily="34" charset="0"/>
              <a:ea typeface="Aileron Heavy"/>
              <a:cs typeface="Aileron Heavy"/>
              <a:sym typeface="Aileron Heavy"/>
            </a:endParaRPr>
          </a:p>
        </p:txBody>
      </p:sp>
      <p:sp>
        <p:nvSpPr>
          <p:cNvPr id="78" name="TextBox 15">
            <a:extLst>
              <a:ext uri="{FF2B5EF4-FFF2-40B4-BE49-F238E27FC236}">
                <a16:creationId xmlns:a16="http://schemas.microsoft.com/office/drawing/2014/main" id="{1D0AA7D5-A40A-B8AA-1C99-8DA327528E0F}"/>
              </a:ext>
            </a:extLst>
          </p:cNvPr>
          <p:cNvSpPr txBox="1"/>
          <p:nvPr/>
        </p:nvSpPr>
        <p:spPr>
          <a:xfrm>
            <a:off x="679933" y="4967183"/>
            <a:ext cx="2260117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r>
              <a:rPr lang="ru-RU" sz="2000" b="1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Сертификация </a:t>
            </a:r>
            <a:r>
              <a:rPr lang="ru-RU" sz="2000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и страхование поставок</a:t>
            </a:r>
            <a:endParaRPr lang="en-US" sz="2000" spc="-92" dirty="0">
              <a:latin typeface="Myriad Pro" panose="020B0503030403020204" pitchFamily="34" charset="0"/>
              <a:ea typeface="Aileron Bold"/>
              <a:cs typeface="Aileron Bold"/>
              <a:sym typeface="Aileron Bold"/>
            </a:endParaRPr>
          </a:p>
        </p:txBody>
      </p:sp>
      <p:sp>
        <p:nvSpPr>
          <p:cNvPr id="94" name="TextBox 15">
            <a:extLst>
              <a:ext uri="{FF2B5EF4-FFF2-40B4-BE49-F238E27FC236}">
                <a16:creationId xmlns:a16="http://schemas.microsoft.com/office/drawing/2014/main" id="{E680D201-5270-9C79-0AB3-D443E7EB45E7}"/>
              </a:ext>
            </a:extLst>
          </p:cNvPr>
          <p:cNvSpPr txBox="1"/>
          <p:nvPr/>
        </p:nvSpPr>
        <p:spPr>
          <a:xfrm>
            <a:off x="3837382" y="4967183"/>
            <a:ext cx="2152457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r>
              <a:rPr lang="ru-RU" sz="2000" b="1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Запасной пул </a:t>
            </a:r>
            <a:r>
              <a:rPr lang="ru-RU" sz="2000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поставщиков сырья</a:t>
            </a:r>
            <a:endParaRPr lang="en-US" sz="2000" spc="-92" dirty="0">
              <a:latin typeface="Myriad Pro" panose="020B0503030403020204" pitchFamily="34" charset="0"/>
              <a:ea typeface="Aileron Bold"/>
              <a:cs typeface="Aileron Bold"/>
              <a:sym typeface="Aileron Bold"/>
            </a:endParaRPr>
          </a:p>
        </p:txBody>
      </p:sp>
      <p:sp>
        <p:nvSpPr>
          <p:cNvPr id="96" name="TextBox 15">
            <a:extLst>
              <a:ext uri="{FF2B5EF4-FFF2-40B4-BE49-F238E27FC236}">
                <a16:creationId xmlns:a16="http://schemas.microsoft.com/office/drawing/2014/main" id="{589963F0-9A81-D713-6BA1-16C230BAE499}"/>
              </a:ext>
            </a:extLst>
          </p:cNvPr>
          <p:cNvSpPr txBox="1"/>
          <p:nvPr/>
        </p:nvSpPr>
        <p:spPr>
          <a:xfrm>
            <a:off x="679933" y="6788742"/>
            <a:ext cx="2375433" cy="773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r>
              <a:rPr lang="ru-RU" sz="2000" b="1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Локальные партнёры</a:t>
            </a:r>
          </a:p>
          <a:p>
            <a:pPr algn="l">
              <a:lnSpc>
                <a:spcPts val="2000"/>
              </a:lnSpc>
            </a:pPr>
            <a:r>
              <a:rPr lang="ru-RU" sz="2000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в ЕС (логистика, консультанты)</a:t>
            </a:r>
            <a:endParaRPr lang="en-US" sz="2000" spc="-92" dirty="0">
              <a:latin typeface="Myriad Pro" panose="020B0503030403020204" pitchFamily="34" charset="0"/>
              <a:ea typeface="Aileron Bold"/>
              <a:cs typeface="Aileron Bold"/>
              <a:sym typeface="Aileron Bold"/>
            </a:endParaRPr>
          </a:p>
        </p:txBody>
      </p:sp>
      <p:sp>
        <p:nvSpPr>
          <p:cNvPr id="98" name="TextBox 15">
            <a:extLst>
              <a:ext uri="{FF2B5EF4-FFF2-40B4-BE49-F238E27FC236}">
                <a16:creationId xmlns:a16="http://schemas.microsoft.com/office/drawing/2014/main" id="{2975FB8D-B2CF-F38B-B894-BDB519EC4681}"/>
              </a:ext>
            </a:extLst>
          </p:cNvPr>
          <p:cNvSpPr txBox="1"/>
          <p:nvPr/>
        </p:nvSpPr>
        <p:spPr>
          <a:xfrm>
            <a:off x="3837382" y="6788742"/>
            <a:ext cx="2375433" cy="773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00"/>
              </a:lnSpc>
            </a:pPr>
            <a:r>
              <a:rPr lang="ru-RU" sz="2000" b="1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Запасной план: </a:t>
            </a:r>
            <a:r>
              <a:rPr lang="ru-RU" spc="-92" dirty="0">
                <a:latin typeface="Myriad Pro" panose="020B0503030403020204" pitchFamily="34" charset="0"/>
                <a:ea typeface="Aileron Bold"/>
                <a:cs typeface="Aileron Bold"/>
                <a:sym typeface="Aileron Bold"/>
              </a:rPr>
              <a:t>переориентация на маркетплейсы</a:t>
            </a:r>
            <a:endParaRPr lang="en-US" sz="2000" spc="-92" dirty="0">
              <a:latin typeface="Myriad Pro" panose="020B0503030403020204" pitchFamily="34" charset="0"/>
              <a:ea typeface="Aileron Bold"/>
              <a:cs typeface="Aileron Bold"/>
              <a:sym typeface="Aileron Bold"/>
            </a:endParaRPr>
          </a:p>
        </p:txBody>
      </p: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71A6E691-8322-F4AC-1248-07FD94217662}"/>
              </a:ext>
            </a:extLst>
          </p:cNvPr>
          <p:cNvSpPr/>
          <p:nvPr/>
        </p:nvSpPr>
        <p:spPr>
          <a:xfrm>
            <a:off x="679933" y="4260129"/>
            <a:ext cx="609600" cy="609600"/>
          </a:xfrm>
          <a:prstGeom prst="roundRect">
            <a:avLst/>
          </a:prstGeom>
          <a:solidFill>
            <a:srgbClr val="EE9B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id="{D36D21FF-ECA3-D82B-E931-6D8C155D6352}"/>
              </a:ext>
            </a:extLst>
          </p:cNvPr>
          <p:cNvSpPr/>
          <p:nvPr/>
        </p:nvSpPr>
        <p:spPr>
          <a:xfrm>
            <a:off x="679933" y="6042727"/>
            <a:ext cx="609600" cy="609600"/>
          </a:xfrm>
          <a:prstGeom prst="roundRect">
            <a:avLst/>
          </a:prstGeom>
          <a:solidFill>
            <a:srgbClr val="EE9B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4F8D4EA3-68E9-732E-3B63-DF2A8FFC8C82}"/>
              </a:ext>
            </a:extLst>
          </p:cNvPr>
          <p:cNvSpPr/>
          <p:nvPr/>
        </p:nvSpPr>
        <p:spPr>
          <a:xfrm>
            <a:off x="3807502" y="6042727"/>
            <a:ext cx="609600" cy="609600"/>
          </a:xfrm>
          <a:prstGeom prst="roundRect">
            <a:avLst/>
          </a:prstGeom>
          <a:solidFill>
            <a:srgbClr val="EE9B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2">
            <a:extLst>
              <a:ext uri="{FF2B5EF4-FFF2-40B4-BE49-F238E27FC236}">
                <a16:creationId xmlns:a16="http://schemas.microsoft.com/office/drawing/2014/main" id="{2DC62052-88C6-5046-61BF-0EB8E3058B0F}"/>
              </a:ext>
            </a:extLst>
          </p:cNvPr>
          <p:cNvSpPr txBox="1"/>
          <p:nvPr/>
        </p:nvSpPr>
        <p:spPr>
          <a:xfrm>
            <a:off x="599440" y="3842435"/>
            <a:ext cx="5371750" cy="202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sz="2000" b="1" spc="-31" dirty="0">
                <a:solidFill>
                  <a:srgbClr val="EE9B57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Управление рисками</a:t>
            </a:r>
            <a:endParaRPr lang="ru-RU" sz="1400" spc="-31" dirty="0">
              <a:solidFill>
                <a:srgbClr val="EE9B57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34A5D7F-35D7-5514-6443-F77BA1707609}"/>
              </a:ext>
            </a:extLst>
          </p:cNvPr>
          <p:cNvSpPr txBox="1"/>
          <p:nvPr/>
        </p:nvSpPr>
        <p:spPr>
          <a:xfrm>
            <a:off x="544557" y="1139006"/>
            <a:ext cx="6467385" cy="64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1"/>
              </a:lnSpc>
            </a:pPr>
            <a:r>
              <a:rPr lang="ru-RU" sz="2400" b="1" dirty="0">
                <a:latin typeface="Myriad Pro Light" panose="020B0403030403020204" pitchFamily="34" charset="0"/>
                <a:ea typeface="Open Sauce Semi-Bold"/>
                <a:cs typeface="Open Sauce Semi-Bold"/>
                <a:sym typeface="Open Sauce Semi-Bold"/>
              </a:rPr>
              <a:t>участия и условия</a:t>
            </a:r>
            <a:endParaRPr lang="en-US" sz="2400" b="1" dirty="0">
              <a:latin typeface="Myriad Pro Light" panose="020B0403030403020204" pitchFamily="34" charset="0"/>
              <a:ea typeface="Open Sauce Semi-Bold"/>
              <a:cs typeface="Open Sauce Semi-Bold"/>
              <a:sym typeface="Open Sauce Semi-Bold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2A0962A-0983-F5A8-C48D-73A9AAA06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48030"/>
              </p:ext>
            </p:extLst>
          </p:nvPr>
        </p:nvGraphicFramePr>
        <p:xfrm>
          <a:off x="313883" y="1922728"/>
          <a:ext cx="59844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767">
                  <a:extLst>
                    <a:ext uri="{9D8B030D-6E8A-4147-A177-3AD203B41FA5}">
                      <a16:colId xmlns:a16="http://schemas.microsoft.com/office/drawing/2014/main" val="1794914813"/>
                    </a:ext>
                  </a:extLst>
                </a:gridCol>
                <a:gridCol w="3510689">
                  <a:extLst>
                    <a:ext uri="{9D8B030D-6E8A-4147-A177-3AD203B41FA5}">
                      <a16:colId xmlns:a16="http://schemas.microsoft.com/office/drawing/2014/main" val="9125175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rgbClr val="EE9B57"/>
                          </a:solidFill>
                          <a:latin typeface="Myriad Pro" panose="020B0503030403020204" pitchFamily="34" charset="0"/>
                        </a:rPr>
                        <a:t>Тип инвестиций: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прямое участие /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займ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 / грант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4352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1" kern="1200" dirty="0">
                          <a:solidFill>
                            <a:srgbClr val="EE9B57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Готовность софинансирования: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30% — за счёт собственных средств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8427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1" kern="1200" dirty="0">
                          <a:solidFill>
                            <a:srgbClr val="EE9B57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Форма отчётности: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квартальные отчёты, открытый доступ к CRM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0910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1" kern="1200" dirty="0">
                          <a:solidFill>
                            <a:srgbClr val="EE9B57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Окупаемость инвестиций: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14–18 месяцев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3172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1" kern="1200" dirty="0">
                          <a:solidFill>
                            <a:srgbClr val="EE9B57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Опционально: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обсуждение долевого участия / возврат с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425477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E5CE4754-1070-774F-D192-F4EE63A24E75}"/>
              </a:ext>
            </a:extLst>
          </p:cNvPr>
          <p:cNvSpPr/>
          <p:nvPr/>
        </p:nvSpPr>
        <p:spPr>
          <a:xfrm>
            <a:off x="546308" y="1871972"/>
            <a:ext cx="6467385" cy="0"/>
          </a:xfrm>
          <a:prstGeom prst="line">
            <a:avLst/>
          </a:prstGeom>
          <a:ln w="19050" cap="flat">
            <a:solidFill>
              <a:srgbClr val="1D338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5229BA0-8299-3100-3C76-A39A4D6ADC1B}"/>
              </a:ext>
            </a:extLst>
          </p:cNvPr>
          <p:cNvSpPr/>
          <p:nvPr/>
        </p:nvSpPr>
        <p:spPr>
          <a:xfrm>
            <a:off x="3807502" y="4265529"/>
            <a:ext cx="609600" cy="609600"/>
          </a:xfrm>
          <a:prstGeom prst="roundRect">
            <a:avLst/>
          </a:prstGeom>
          <a:solidFill>
            <a:srgbClr val="EE9B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Мишень со сплошной заливкой">
            <a:extLst>
              <a:ext uri="{FF2B5EF4-FFF2-40B4-BE49-F238E27FC236}">
                <a16:creationId xmlns:a16="http://schemas.microsoft.com/office/drawing/2014/main" id="{C597D43E-114A-3F78-C81C-9A3965CBC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6085" y="6011311"/>
            <a:ext cx="672431" cy="672431"/>
          </a:xfrm>
          <a:prstGeom prst="rect">
            <a:avLst/>
          </a:prstGeom>
        </p:spPr>
      </p:pic>
      <p:pic>
        <p:nvPicPr>
          <p:cNvPr id="11" name="Рисунок 10" descr="Шрифт Брайля со сплошной заливкой">
            <a:extLst>
              <a:ext uri="{FF2B5EF4-FFF2-40B4-BE49-F238E27FC236}">
                <a16:creationId xmlns:a16="http://schemas.microsoft.com/office/drawing/2014/main" id="{93FF4407-7A17-93F5-0800-BC729E89C5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1543" y="4177195"/>
            <a:ext cx="761517" cy="761517"/>
          </a:xfrm>
          <a:prstGeom prst="rect">
            <a:avLst/>
          </a:prstGeom>
        </p:spPr>
      </p:pic>
      <p:pic>
        <p:nvPicPr>
          <p:cNvPr id="13" name="Рисунок 12" descr="Рукопожатие со сплошной заливкой">
            <a:extLst>
              <a:ext uri="{FF2B5EF4-FFF2-40B4-BE49-F238E27FC236}">
                <a16:creationId xmlns:a16="http://schemas.microsoft.com/office/drawing/2014/main" id="{588C615D-3388-67AC-9CC9-6204E1B170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9933" y="6101513"/>
            <a:ext cx="609600" cy="609600"/>
          </a:xfrm>
          <a:prstGeom prst="rect">
            <a:avLst/>
          </a:prstGeom>
        </p:spPr>
      </p:pic>
      <p:pic>
        <p:nvPicPr>
          <p:cNvPr id="15" name="Рисунок 14" descr="Диаграмма Венна со сплошной заливкой">
            <a:extLst>
              <a:ext uri="{FF2B5EF4-FFF2-40B4-BE49-F238E27FC236}">
                <a16:creationId xmlns:a16="http://schemas.microsoft.com/office/drawing/2014/main" id="{FE32113A-A0C2-AFA5-D9B6-2FCBC28D2F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9200" y="4180984"/>
            <a:ext cx="727230" cy="727230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09068E4E-B8F6-33C4-9F64-754DB19E463E}"/>
              </a:ext>
            </a:extLst>
          </p:cNvPr>
          <p:cNvSpPr txBox="1"/>
          <p:nvPr/>
        </p:nvSpPr>
        <p:spPr>
          <a:xfrm>
            <a:off x="546100" y="8227872"/>
            <a:ext cx="469992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b="1" spc="-31" dirty="0">
                <a:solidFill>
                  <a:srgbClr val="EE9B57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Приложения (по запросу):</a:t>
            </a:r>
          </a:p>
          <a:p>
            <a:pPr marL="171450" indent="-171450" algn="just">
              <a:lnSpc>
                <a:spcPts val="144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Финансовая модель (Excel)</a:t>
            </a:r>
          </a:p>
          <a:p>
            <a:pPr marL="171450" indent="-171450" algn="just">
              <a:lnSpc>
                <a:spcPts val="144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Бизнес-план (PDF)</a:t>
            </a:r>
          </a:p>
          <a:p>
            <a:pPr marL="171450" indent="-171450" algn="just">
              <a:lnSpc>
                <a:spcPts val="144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SWOT-анализ</a:t>
            </a:r>
          </a:p>
          <a:p>
            <a:pPr marL="171450" indent="-171450" algn="just">
              <a:lnSpc>
                <a:spcPts val="144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Сертификаты, лицензии</a:t>
            </a:r>
          </a:p>
          <a:p>
            <a:pPr marL="171450" indent="-171450" algn="just">
              <a:lnSpc>
                <a:spcPts val="144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Видео-презентация производства</a:t>
            </a:r>
          </a:p>
          <a:p>
            <a:pPr marL="171450" indent="-171450" algn="just">
              <a:lnSpc>
                <a:spcPts val="1440"/>
              </a:lnSpc>
              <a:buFont typeface="Arial" panose="020B0604020202020204" pitchFamily="34" charset="0"/>
              <a:buChar char="•"/>
            </a:pPr>
            <a:r>
              <a:rPr lang="ru-RU" sz="1200" spc="-31" dirty="0"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Контакты референсных партнёров</a:t>
            </a: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50E86A0F-3B56-AB68-314F-80C40FE802BD}"/>
              </a:ext>
            </a:extLst>
          </p:cNvPr>
          <p:cNvSpPr/>
          <p:nvPr/>
        </p:nvSpPr>
        <p:spPr>
          <a:xfrm>
            <a:off x="546308" y="3594100"/>
            <a:ext cx="6467385" cy="0"/>
          </a:xfrm>
          <a:prstGeom prst="line">
            <a:avLst/>
          </a:prstGeom>
          <a:ln w="19050" cap="flat">
            <a:solidFill>
              <a:srgbClr val="1D338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8A3DB407-08CE-C555-3684-9011492BD0B8}"/>
              </a:ext>
            </a:extLst>
          </p:cNvPr>
          <p:cNvSpPr/>
          <p:nvPr/>
        </p:nvSpPr>
        <p:spPr>
          <a:xfrm>
            <a:off x="546308" y="7861300"/>
            <a:ext cx="6467385" cy="0"/>
          </a:xfrm>
          <a:prstGeom prst="line">
            <a:avLst/>
          </a:prstGeom>
          <a:ln w="19050" cap="flat">
            <a:solidFill>
              <a:srgbClr val="EE9B57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767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строительство, облако, Дом-башн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EFDDB63-708B-1D2E-BAFB-CF2D590D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3" r="29918"/>
          <a:stretch>
            <a:fillRect/>
          </a:stretch>
        </p:blipFill>
        <p:spPr>
          <a:xfrm>
            <a:off x="16510" y="-17780"/>
            <a:ext cx="7523480" cy="10691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6EB86C-8015-1750-70A7-A537FC037718}"/>
              </a:ext>
            </a:extLst>
          </p:cNvPr>
          <p:cNvSpPr/>
          <p:nvPr/>
        </p:nvSpPr>
        <p:spPr>
          <a:xfrm>
            <a:off x="16510" y="1400"/>
            <a:ext cx="7556500" cy="1069200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Изображение выглядит как текст, снимок экрана, Шрифт, пульт дистанционного управле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9341B90-2EC4-CD3F-4F11-00117A4B1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33083" r="34319" b="50270"/>
          <a:stretch>
            <a:fillRect/>
          </a:stretch>
        </p:blipFill>
        <p:spPr>
          <a:xfrm>
            <a:off x="1858944" y="317500"/>
            <a:ext cx="3838612" cy="1690712"/>
          </a:xfrm>
          <a:prstGeom prst="rect">
            <a:avLst/>
          </a:prstGeom>
        </p:spPr>
      </p:pic>
      <p:grpSp>
        <p:nvGrpSpPr>
          <p:cNvPr id="29" name="Group 3">
            <a:extLst>
              <a:ext uri="{FF2B5EF4-FFF2-40B4-BE49-F238E27FC236}">
                <a16:creationId xmlns:a16="http://schemas.microsoft.com/office/drawing/2014/main" id="{2EDE828E-F770-8BA1-0D82-50487D2145D5}"/>
              </a:ext>
            </a:extLst>
          </p:cNvPr>
          <p:cNvGrpSpPr/>
          <p:nvPr/>
        </p:nvGrpSpPr>
        <p:grpSpPr>
          <a:xfrm>
            <a:off x="0" y="6748986"/>
            <a:ext cx="7560000" cy="3934845"/>
            <a:chOff x="0" y="0"/>
            <a:chExt cx="50919690" cy="22833223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91743097-CDFC-F0E0-6A0E-0CF7F44457C5}"/>
                </a:ext>
              </a:extLst>
            </p:cNvPr>
            <p:cNvSpPr/>
            <p:nvPr/>
          </p:nvSpPr>
          <p:spPr>
            <a:xfrm>
              <a:off x="0" y="0"/>
              <a:ext cx="50919689" cy="22833223"/>
            </a:xfrm>
            <a:custGeom>
              <a:avLst/>
              <a:gdLst/>
              <a:ahLst/>
              <a:cxnLst/>
              <a:rect l="l" t="t" r="r" b="b"/>
              <a:pathLst>
                <a:path w="50919689" h="22833223">
                  <a:moveTo>
                    <a:pt x="0" y="0"/>
                  </a:moveTo>
                  <a:lnTo>
                    <a:pt x="50919689" y="0"/>
                  </a:lnTo>
                  <a:lnTo>
                    <a:pt x="50919689" y="22833223"/>
                  </a:lnTo>
                  <a:lnTo>
                    <a:pt x="0" y="22833223"/>
                  </a:lnTo>
                  <a:close/>
                </a:path>
              </a:pathLst>
            </a:custGeom>
            <a:solidFill>
              <a:srgbClr val="00345B">
                <a:alpha val="73725"/>
              </a:srgbClr>
            </a:solidFill>
          </p:spPr>
        </p:sp>
      </p:grpSp>
      <p:sp>
        <p:nvSpPr>
          <p:cNvPr id="40" name="TextBox 10">
            <a:extLst>
              <a:ext uri="{FF2B5EF4-FFF2-40B4-BE49-F238E27FC236}">
                <a16:creationId xmlns:a16="http://schemas.microsoft.com/office/drawing/2014/main" id="{B02A0744-94A2-2D28-2726-C8877D76ED22}"/>
              </a:ext>
            </a:extLst>
          </p:cNvPr>
          <p:cNvSpPr txBox="1"/>
          <p:nvPr/>
        </p:nvSpPr>
        <p:spPr>
          <a:xfrm>
            <a:off x="464924" y="6915092"/>
            <a:ext cx="6048000" cy="108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9"/>
              </a:lnSpc>
            </a:pPr>
            <a:r>
              <a:rPr lang="ru-RU" sz="8199" b="1" spc="-377" dirty="0">
                <a:solidFill>
                  <a:srgbClr val="EE9B57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Контакты</a:t>
            </a:r>
            <a:endParaRPr lang="en-US" sz="8199" b="1" spc="-377" dirty="0">
              <a:solidFill>
                <a:srgbClr val="EE9B57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41" name="TextBox 22">
            <a:extLst>
              <a:ext uri="{FF2B5EF4-FFF2-40B4-BE49-F238E27FC236}">
                <a16:creationId xmlns:a16="http://schemas.microsoft.com/office/drawing/2014/main" id="{CF128A1B-C00A-44F9-0888-628ED61C2FCB}"/>
              </a:ext>
            </a:extLst>
          </p:cNvPr>
          <p:cNvSpPr txBox="1"/>
          <p:nvPr/>
        </p:nvSpPr>
        <p:spPr>
          <a:xfrm>
            <a:off x="464924" y="8840841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400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Адрес офиса/производства:</a:t>
            </a:r>
            <a:endParaRPr lang="en-US" sz="1400" spc="-73" dirty="0">
              <a:solidFill>
                <a:schemeClr val="bg1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3C3F1627-C980-1551-9117-BEFF155D1DDD}"/>
              </a:ext>
            </a:extLst>
          </p:cNvPr>
          <p:cNvSpPr txBox="1"/>
          <p:nvPr/>
        </p:nvSpPr>
        <p:spPr>
          <a:xfrm>
            <a:off x="464924" y="9040313"/>
            <a:ext cx="3129962" cy="220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400" b="1" spc="-82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[ул. Примерная, д.1, г. Бишкек]</a:t>
            </a:r>
            <a:endParaRPr lang="en-US" sz="1400" b="1" spc="-82" dirty="0">
              <a:solidFill>
                <a:schemeClr val="bg1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0597FAE3-5459-E30F-56CD-3582069CB2C9}"/>
              </a:ext>
            </a:extLst>
          </p:cNvPr>
          <p:cNvSpPr txBox="1"/>
          <p:nvPr/>
        </p:nvSpPr>
        <p:spPr>
          <a:xfrm>
            <a:off x="3668924" y="8840841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en-US" sz="1400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LinkedIn / Instagram: </a:t>
            </a: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527AB919-132D-5021-AAE2-C554F44EB6F2}"/>
              </a:ext>
            </a:extLst>
          </p:cNvPr>
          <p:cNvSpPr txBox="1"/>
          <p:nvPr/>
        </p:nvSpPr>
        <p:spPr>
          <a:xfrm>
            <a:off x="3668924" y="9040313"/>
            <a:ext cx="3129962" cy="220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00" b="1" spc="-82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[@yourcompany]</a:t>
            </a: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00B90C3A-4D62-A99B-BB53-94889F6AC5D7}"/>
              </a:ext>
            </a:extLst>
          </p:cNvPr>
          <p:cNvSpPr txBox="1"/>
          <p:nvPr/>
        </p:nvSpPr>
        <p:spPr>
          <a:xfrm>
            <a:off x="464924" y="8101029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400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Контактное лицо:</a:t>
            </a:r>
            <a:endParaRPr lang="en-US" sz="1400" spc="-73" dirty="0">
              <a:solidFill>
                <a:schemeClr val="bg1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0BC10B3D-5E7B-42AE-AB63-B3C8306B2FCB}"/>
              </a:ext>
            </a:extLst>
          </p:cNvPr>
          <p:cNvSpPr txBox="1"/>
          <p:nvPr/>
        </p:nvSpPr>
        <p:spPr>
          <a:xfrm>
            <a:off x="464924" y="8300501"/>
            <a:ext cx="3129962" cy="220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400" b="1" spc="-82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[ФИО]</a:t>
            </a:r>
            <a:endParaRPr lang="en-US" sz="1400" b="1" spc="-82" dirty="0">
              <a:solidFill>
                <a:schemeClr val="bg1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47" name="TextBox 22">
            <a:extLst>
              <a:ext uri="{FF2B5EF4-FFF2-40B4-BE49-F238E27FC236}">
                <a16:creationId xmlns:a16="http://schemas.microsoft.com/office/drawing/2014/main" id="{9BF7B807-A787-3215-1C77-FC3BFC897300}"/>
              </a:ext>
            </a:extLst>
          </p:cNvPr>
          <p:cNvSpPr txBox="1"/>
          <p:nvPr/>
        </p:nvSpPr>
        <p:spPr>
          <a:xfrm>
            <a:off x="3668924" y="8101029"/>
            <a:ext cx="2844000" cy="20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9"/>
              </a:lnSpc>
            </a:pPr>
            <a:r>
              <a:rPr lang="ru-RU" sz="1400" spc="-73" dirty="0">
                <a:solidFill>
                  <a:schemeClr val="bg1"/>
                </a:solidFill>
                <a:latin typeface="Myriad Pro" panose="020B0503030403020204" pitchFamily="34" charset="0"/>
                <a:ea typeface="IBM Plex Sans Arabic"/>
                <a:cs typeface="IBM Plex Sans Arabic"/>
                <a:sym typeface="IBM Plex Sans Arabic"/>
              </a:rPr>
              <a:t>Телефон:</a:t>
            </a:r>
            <a:endParaRPr lang="en-US" sz="1400" spc="-73" dirty="0">
              <a:solidFill>
                <a:schemeClr val="bg1"/>
              </a:solidFill>
              <a:latin typeface="Myriad Pro" panose="020B0503030403020204" pitchFamily="34" charset="0"/>
              <a:ea typeface="IBM Plex Sans Arabic"/>
              <a:cs typeface="IBM Plex Sans Arabic"/>
              <a:sym typeface="IBM Plex Sans Arabic"/>
            </a:endParaRPr>
          </a:p>
        </p:txBody>
      </p:sp>
      <p:sp>
        <p:nvSpPr>
          <p:cNvPr id="48" name="TextBox 24">
            <a:extLst>
              <a:ext uri="{FF2B5EF4-FFF2-40B4-BE49-F238E27FC236}">
                <a16:creationId xmlns:a16="http://schemas.microsoft.com/office/drawing/2014/main" id="{6BDA3826-F26D-99A1-A9D8-B7AA82E30789}"/>
              </a:ext>
            </a:extLst>
          </p:cNvPr>
          <p:cNvSpPr txBox="1"/>
          <p:nvPr/>
        </p:nvSpPr>
        <p:spPr>
          <a:xfrm>
            <a:off x="3668924" y="8300501"/>
            <a:ext cx="3129962" cy="220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ru-RU" sz="1400" b="1" spc="-82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+996 </a:t>
            </a:r>
            <a:r>
              <a:rPr lang="en-US" sz="1400" b="1" spc="-82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XXX </a:t>
            </a:r>
            <a:r>
              <a:rPr lang="en-US" sz="1400" b="1" spc="-82" dirty="0" err="1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XXX</a:t>
            </a:r>
            <a:r>
              <a:rPr lang="en-US" sz="1400" b="1" spc="-82" dirty="0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 </a:t>
            </a:r>
            <a:r>
              <a:rPr lang="en-US" sz="1400" b="1" spc="-82" dirty="0" err="1">
                <a:solidFill>
                  <a:schemeClr val="bg1"/>
                </a:solidFill>
                <a:latin typeface="Myriad Pro" panose="020B0503030403020204" pitchFamily="34" charset="0"/>
                <a:ea typeface="IBM Plex Sans Arabic Bold"/>
                <a:cs typeface="IBM Plex Sans Arabic Bold"/>
                <a:sym typeface="IBM Plex Sans Arabic Bold"/>
              </a:rPr>
              <a:t>XXX</a:t>
            </a:r>
            <a:endParaRPr lang="en-US" sz="1400" b="1" spc="-82" dirty="0">
              <a:solidFill>
                <a:schemeClr val="bg1"/>
              </a:solidFill>
              <a:latin typeface="Myriad Pro" panose="020B0503030403020204" pitchFamily="34" charset="0"/>
              <a:ea typeface="IBM Plex Sans Arabic Bold"/>
              <a:cs typeface="IBM Plex Sans Arabic Bold"/>
              <a:sym typeface="IBM Plex Sans Arabic Bold"/>
            </a:endParaRP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3A9E92DB-9DF3-19FD-0C68-3F121D1DBA30}"/>
              </a:ext>
            </a:extLst>
          </p:cNvPr>
          <p:cNvSpPr txBox="1"/>
          <p:nvPr/>
        </p:nvSpPr>
        <p:spPr>
          <a:xfrm>
            <a:off x="455432" y="9568920"/>
            <a:ext cx="5761218" cy="640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6"/>
              </a:lnSpc>
            </a:pPr>
            <a:r>
              <a:rPr lang="ru-RU" sz="1204" i="1" dirty="0">
                <a:solidFill>
                  <a:srgbClr val="FFFFFF"/>
                </a:solidFill>
                <a:latin typeface="Myriad Pro" panose="020B0503030403020204" pitchFamily="34" charset="0"/>
                <a:ea typeface="Open Sauce"/>
                <a:cs typeface="Open Sauce"/>
                <a:sym typeface="Open Sauce"/>
              </a:rPr>
              <a:t>Мы готовы предоставить все дополнительные материалы и провести презентацию проекта в удобное для вас время. Рассчитываем на заинтересованность в устойчивом, прозрачном и прибыльном партнёрстве.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463</Words>
  <Application>Microsoft Office PowerPoint</Application>
  <PresentationFormat>Произвольный</PresentationFormat>
  <Paragraphs>106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Myriad Pro Light</vt:lpstr>
      <vt:lpstr>Arial</vt:lpstr>
      <vt:lpstr>Myriad Pro</vt:lpstr>
      <vt:lpstr>Myriad Pro Black</vt:lpstr>
      <vt:lpstr>Calibri</vt:lpstr>
      <vt:lpstr>Open Sauce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Оранжевый Фотография Проект Общее Предложение</dc:title>
  <dc:creator>Кутман Усенов</dc:creator>
  <cp:lastModifiedBy>Кутман Усенов</cp:lastModifiedBy>
  <cp:revision>3</cp:revision>
  <dcterms:created xsi:type="dcterms:W3CDTF">2006-08-16T00:00:00Z</dcterms:created>
  <dcterms:modified xsi:type="dcterms:W3CDTF">2025-09-23T22:48:11Z</dcterms:modified>
  <dc:identifier>DAGy7VbDTNk</dc:identifier>
</cp:coreProperties>
</file>