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0" r:id="rId4"/>
    <p:sldId id="263" r:id="rId5"/>
    <p:sldId id="262" r:id="rId6"/>
    <p:sldId id="264" r:id="rId7"/>
    <p:sldId id="258" r:id="rId8"/>
    <p:sldId id="265" r:id="rId9"/>
  </p:sldIdLst>
  <p:sldSz cx="18288000" cy="10287000"/>
  <p:notesSz cx="6858000" cy="9144000"/>
  <p:embeddedFontLst>
    <p:embeddedFont>
      <p:font typeface="Myriad Pro" panose="020B0503030403020204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jpeg"/><Relationship Id="rId7" Type="http://schemas.openxmlformats.org/officeDocument/2006/relationships/image" Target="../media/image21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65190" y="-2937"/>
            <a:ext cx="4739770" cy="10289937"/>
            <a:chOff x="0" y="0"/>
            <a:chExt cx="167625" cy="3639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625" cy="363911"/>
            </a:xfrm>
            <a:custGeom>
              <a:avLst/>
              <a:gdLst/>
              <a:ahLst/>
              <a:cxnLst/>
              <a:rect l="l" t="t" r="r" b="b"/>
              <a:pathLst>
                <a:path w="167625" h="363911">
                  <a:moveTo>
                    <a:pt x="0" y="0"/>
                  </a:moveTo>
                  <a:lnTo>
                    <a:pt x="167625" y="0"/>
                  </a:lnTo>
                  <a:lnTo>
                    <a:pt x="167625" y="363911"/>
                  </a:lnTo>
                  <a:lnTo>
                    <a:pt x="0" y="363911"/>
                  </a:lnTo>
                  <a:close/>
                </a:path>
              </a:pathLst>
            </a:custGeom>
            <a:solidFill>
              <a:srgbClr val="FFC10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67625" cy="402011"/>
            </a:xfrm>
            <a:prstGeom prst="rect">
              <a:avLst/>
            </a:prstGeom>
          </p:spPr>
          <p:txBody>
            <a:bodyPr lIns="378316" tIns="378316" rIns="378316" bIns="378316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727575" y="-1323552"/>
            <a:ext cx="5272083" cy="6134788"/>
            <a:chOff x="0" y="0"/>
            <a:chExt cx="6985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2"/>
              <a:stretch>
                <a:fillRect l="-37163" r="-37163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4600948" y="3515402"/>
            <a:ext cx="5177092" cy="6024253"/>
            <a:chOff x="0" y="0"/>
            <a:chExt cx="6985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3"/>
              <a:stretch>
                <a:fillRect l="-37163" r="-37163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8952339" y="3515402"/>
            <a:ext cx="5177092" cy="6024253"/>
            <a:chOff x="0" y="0"/>
            <a:chExt cx="6985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4"/>
              <a:stretch>
                <a:fillRect l="-37327" r="-37327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-217820" y="2346550"/>
            <a:ext cx="1146879" cy="985599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1884823" tIns="1884823" rIns="1884823" bIns="1884823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585982" y="-465834"/>
            <a:ext cx="1146879" cy="985599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1884823" tIns="1884823" rIns="1884823" bIns="1884823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682225" y="-465835"/>
            <a:ext cx="1146879" cy="985599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1884823" tIns="1884823" rIns="1884823" bIns="1884823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1" y="2403772"/>
            <a:ext cx="790198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2400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Слоган:</a:t>
            </a:r>
            <a:endParaRPr lang="en-US" sz="2400" dirty="0">
              <a:solidFill>
                <a:srgbClr val="000000"/>
              </a:solidFill>
              <a:latin typeface="Myriad Pro" panose="020B0503030403020204" pitchFamily="34" charset="0"/>
              <a:ea typeface="Raleway Bold"/>
              <a:cs typeface="Raleway Bold"/>
              <a:sym typeface="Raleway Bold"/>
            </a:endParaRPr>
          </a:p>
          <a:p>
            <a:pPr algn="l"/>
            <a:r>
              <a:rPr lang="ru-RU" sz="7200" b="1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100% натуральный мёд от пчеловодов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7085700"/>
            <a:ext cx="10023234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ru-RU" sz="2500" b="1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Название компании</a:t>
            </a:r>
          </a:p>
          <a:p>
            <a:pPr algn="l">
              <a:lnSpc>
                <a:spcPts val="3000"/>
              </a:lnSpc>
            </a:pPr>
            <a:r>
              <a:rPr lang="ru-RU" sz="2500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Страна происхождения</a:t>
            </a:r>
            <a:endParaRPr lang="en-US" sz="2500" dirty="0">
              <a:solidFill>
                <a:srgbClr val="000000"/>
              </a:solidFill>
              <a:latin typeface="Myriad Pro" panose="020B0503030403020204" pitchFamily="34" charset="0"/>
              <a:ea typeface="Raleway Bold"/>
              <a:cs typeface="Raleway Bold"/>
              <a:sym typeface="Raleway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28700" y="8828206"/>
            <a:ext cx="7447389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500" dirty="0">
                <a:solidFill>
                  <a:srgbClr val="000000"/>
                </a:solidFill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www.yourcompany.com</a:t>
            </a:r>
          </a:p>
        </p:txBody>
      </p:sp>
      <p:sp>
        <p:nvSpPr>
          <p:cNvPr id="24" name="Freeform 24"/>
          <p:cNvSpPr/>
          <p:nvPr/>
        </p:nvSpPr>
        <p:spPr>
          <a:xfrm>
            <a:off x="6657938" y="8668176"/>
            <a:ext cx="975594" cy="871479"/>
          </a:xfrm>
          <a:custGeom>
            <a:avLst/>
            <a:gdLst/>
            <a:ahLst/>
            <a:cxnLst/>
            <a:rect l="l" t="t" r="r" b="b"/>
            <a:pathLst>
              <a:path w="975594" h="871479">
                <a:moveTo>
                  <a:pt x="0" y="0"/>
                </a:moveTo>
                <a:lnTo>
                  <a:pt x="975594" y="0"/>
                </a:lnTo>
                <a:lnTo>
                  <a:pt x="975594" y="871479"/>
                </a:lnTo>
                <a:lnTo>
                  <a:pt x="0" y="8714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5" name="Рисунок 24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A7A7FD1-13F2-4426-E9FC-CC1029061B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929059" y="745173"/>
            <a:ext cx="2635614" cy="12543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37870" y="5143500"/>
            <a:ext cx="1159329" cy="996298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08843" tIns="308843" rIns="308843" bIns="308843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061637" y="6776157"/>
            <a:ext cx="4316326" cy="151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ru-RU" sz="2000" dirty="0">
                <a:solidFill>
                  <a:srgbClr val="000000"/>
                </a:solidFill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Мы гордимся нашим брендом и процессом производства, от ульев на цветущих полях до фасовки готовой продукции.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730872" y="9579550"/>
            <a:ext cx="1159329" cy="996298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08843" tIns="308843" rIns="308843" bIns="308843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864265" y="8563295"/>
            <a:ext cx="1159329" cy="996298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08843" tIns="308843" rIns="308843" bIns="308843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0"/>
            <a:ext cx="18288000" cy="5386714"/>
            <a:chOff x="0" y="0"/>
            <a:chExt cx="466033" cy="1372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6033" cy="137270"/>
            </a:xfrm>
            <a:custGeom>
              <a:avLst/>
              <a:gdLst/>
              <a:ahLst/>
              <a:cxnLst/>
              <a:rect l="l" t="t" r="r" b="b"/>
              <a:pathLst>
                <a:path w="466033" h="137270">
                  <a:moveTo>
                    <a:pt x="0" y="0"/>
                  </a:moveTo>
                  <a:lnTo>
                    <a:pt x="466033" y="0"/>
                  </a:lnTo>
                  <a:lnTo>
                    <a:pt x="466033" y="137270"/>
                  </a:lnTo>
                  <a:lnTo>
                    <a:pt x="0" y="137270"/>
                  </a:lnTo>
                  <a:close/>
                </a:path>
              </a:pathLst>
            </a:custGeom>
            <a:blipFill>
              <a:blip r:embed="rId2"/>
              <a:stretch>
                <a:fillRect t="-76695" b="-41009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544704" y="6759154"/>
            <a:ext cx="6062997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2400" b="1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Мы — производитель натурального мёда с многолетней историей. </a:t>
            </a:r>
            <a:r>
              <a:rPr lang="ru-RU" sz="2400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Наши пасеки расположены в экологически чистых регионах, что позволяет нам производить высококачественный мёд. Мы специализируемся на различных видах мёда, предлагая широкий ассортимент продукции.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062274" y="6816304"/>
            <a:ext cx="751619" cy="900216"/>
            <a:chOff x="0" y="0"/>
            <a:chExt cx="678632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78632" cy="812800"/>
            </a:xfrm>
            <a:custGeom>
              <a:avLst/>
              <a:gdLst/>
              <a:ahLst/>
              <a:cxnLst/>
              <a:rect l="l" t="t" r="r" b="b"/>
              <a:pathLst>
                <a:path w="678632" h="812800">
                  <a:moveTo>
                    <a:pt x="339316" y="0"/>
                  </a:moveTo>
                  <a:lnTo>
                    <a:pt x="678632" y="203200"/>
                  </a:lnTo>
                  <a:lnTo>
                    <a:pt x="678632" y="609600"/>
                  </a:lnTo>
                  <a:lnTo>
                    <a:pt x="339316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39316" y="0"/>
                  </a:lnTo>
                  <a:close/>
                </a:path>
              </a:pathLst>
            </a:custGeom>
            <a:solidFill>
              <a:srgbClr val="FFC10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101600"/>
              <a:ext cx="678632" cy="571500"/>
            </a:xfrm>
            <a:prstGeom prst="rect">
              <a:avLst/>
            </a:prstGeom>
          </p:spPr>
          <p:txBody>
            <a:bodyPr lIns="308843" tIns="308843" rIns="308843" bIns="308843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37447" y="6292654"/>
            <a:ext cx="6182660" cy="409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ru-RU" sz="3600" b="1" dirty="0">
                <a:solidFill>
                  <a:srgbClr val="FFC105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Кто мы</a:t>
            </a:r>
            <a:endParaRPr lang="en-US" sz="3600" b="1" dirty="0">
              <a:solidFill>
                <a:srgbClr val="FFC105"/>
              </a:solidFill>
              <a:latin typeface="Myriad Pro" panose="020B0503030403020204" pitchFamily="34" charset="0"/>
              <a:ea typeface="Raleway Bold"/>
              <a:cs typeface="Raleway Bold"/>
              <a:sym typeface="Raleway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052018" y="6759154"/>
            <a:ext cx="4197256" cy="420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ru-RU" sz="2499" b="1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Карта / география экспорта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052018" y="7309318"/>
            <a:ext cx="4034226" cy="1895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ru-RU" sz="2000" dirty="0">
                <a:solidFill>
                  <a:srgbClr val="000000"/>
                </a:solidFill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Наша продукция экспортируется во многие страны мира, что подтверждает её высокое качество и соответствие международным стандартам.</a:t>
            </a:r>
          </a:p>
        </p:txBody>
      </p:sp>
      <p:pic>
        <p:nvPicPr>
          <p:cNvPr id="27" name="Рисунок 26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DF16DB1-7D26-53E4-4C4D-93923A8C85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685800" y="405101"/>
            <a:ext cx="2635614" cy="1254380"/>
          </a:xfrm>
          <a:prstGeom prst="rect">
            <a:avLst/>
          </a:prstGeom>
        </p:spPr>
      </p:pic>
      <p:grpSp>
        <p:nvGrpSpPr>
          <p:cNvPr id="28" name="Group 2">
            <a:extLst>
              <a:ext uri="{FF2B5EF4-FFF2-40B4-BE49-F238E27FC236}">
                <a16:creationId xmlns:a16="http://schemas.microsoft.com/office/drawing/2014/main" id="{7A2FF35B-487C-AEA6-8AE7-985DD15E50C7}"/>
              </a:ext>
            </a:extLst>
          </p:cNvPr>
          <p:cNvGrpSpPr/>
          <p:nvPr/>
        </p:nvGrpSpPr>
        <p:grpSpPr>
          <a:xfrm>
            <a:off x="13006990" y="603809"/>
            <a:ext cx="5281010" cy="6145176"/>
            <a:chOff x="0" y="0"/>
            <a:chExt cx="698500" cy="812800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107E96C2-5E10-80E0-D8DE-9D8F60A99AA9}"/>
                </a:ext>
              </a:extLst>
            </p:cNvPr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4"/>
              <a:stretch>
                <a:fillRect l="-13982" r="-6100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60289" y="407457"/>
            <a:ext cx="4578754" cy="5328005"/>
            <a:chOff x="0" y="0"/>
            <a:chExt cx="6985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2"/>
              <a:stretch>
                <a:fillRect l="-37327" r="-3732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3296918" y="4551538"/>
            <a:ext cx="4578754" cy="5328005"/>
            <a:chOff x="0" y="0"/>
            <a:chExt cx="6985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3"/>
              <a:stretch>
                <a:fillRect l="-37327" r="-3732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416579" y="4551538"/>
            <a:ext cx="4578754" cy="5328005"/>
            <a:chOff x="0" y="0"/>
            <a:chExt cx="6985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4"/>
              <a:stretch>
                <a:fillRect l="-37327" r="-3732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1355723" y="983962"/>
            <a:ext cx="3587886" cy="4174994"/>
            <a:chOff x="0" y="0"/>
            <a:chExt cx="6985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C105">
                <a:alpha val="74902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280479" tIns="280479" rIns="280479" bIns="280479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92352" y="5128043"/>
            <a:ext cx="3587886" cy="4174994"/>
            <a:chOff x="0" y="0"/>
            <a:chExt cx="6985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C105">
                <a:alpha val="74902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280479" tIns="280479" rIns="280479" bIns="280479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912013" y="5128043"/>
            <a:ext cx="3587886" cy="4174994"/>
            <a:chOff x="0" y="0"/>
            <a:chExt cx="6985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C105">
                <a:alpha val="74902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280479" tIns="280479" rIns="280479" bIns="280479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1848954"/>
            <a:ext cx="9388757" cy="77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ru-RU" sz="6000" b="1" dirty="0">
                <a:solidFill>
                  <a:srgbClr val="FFC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Миссия</a:t>
            </a:r>
            <a:r>
              <a:rPr lang="ru-RU" sz="6000" b="1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 и ценности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-402884" y="2318273"/>
            <a:ext cx="1146879" cy="985599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1884823" tIns="1884823" rIns="1884823" bIns="1884823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-585982" y="-465834"/>
            <a:ext cx="1146879" cy="985599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1884823" tIns="1884823" rIns="1884823" bIns="1884823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117368" y="26965"/>
            <a:ext cx="1146879" cy="985599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1884823" tIns="1884823" rIns="1884823" bIns="1884823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028699" y="3231218"/>
            <a:ext cx="716781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2400" b="1" dirty="0">
                <a:solidFill>
                  <a:srgbClr val="FFC105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Мы активно поддерживаем </a:t>
            </a:r>
            <a:r>
              <a:rPr lang="ru-RU" sz="2400" b="1" dirty="0"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местных пчеловодов </a:t>
            </a:r>
            <a:r>
              <a:rPr lang="ru-RU" sz="2400" dirty="0"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и стремимся к максимальной экологичности во всех аспектах нашей деятельности.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090272" y="2241069"/>
            <a:ext cx="411878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Поддержка пчеловодов, экологичность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Myriad Pro" panose="020B0503030403020204" pitchFamily="34" charset="0"/>
              <a:ea typeface="Raleway Bold"/>
              <a:cs typeface="Raleway Bold"/>
              <a:sym typeface="Raleway Bold"/>
            </a:endParaRPr>
          </a:p>
        </p:txBody>
      </p:sp>
      <p:sp>
        <p:nvSpPr>
          <p:cNvPr id="40" name="TextBox 30">
            <a:extLst>
              <a:ext uri="{FF2B5EF4-FFF2-40B4-BE49-F238E27FC236}">
                <a16:creationId xmlns:a16="http://schemas.microsoft.com/office/drawing/2014/main" id="{D05C31C6-394B-79DD-1A9E-7E68CE721CC4}"/>
              </a:ext>
            </a:extLst>
          </p:cNvPr>
          <p:cNvSpPr txBox="1"/>
          <p:nvPr/>
        </p:nvSpPr>
        <p:spPr>
          <a:xfrm>
            <a:off x="9067800" y="6529187"/>
            <a:ext cx="343209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Без антибиотиков</a:t>
            </a:r>
            <a:endParaRPr lang="en-US" sz="3600" b="1" dirty="0">
              <a:solidFill>
                <a:schemeClr val="bg1"/>
              </a:solidFill>
              <a:latin typeface="Myriad Pro" panose="020B0503030403020204" pitchFamily="34" charset="0"/>
              <a:ea typeface="Raleway Bold"/>
              <a:cs typeface="Raleway Bold"/>
              <a:sym typeface="Raleway Bold"/>
            </a:endParaRPr>
          </a:p>
        </p:txBody>
      </p:sp>
      <p:sp>
        <p:nvSpPr>
          <p:cNvPr id="41" name="TextBox 30">
            <a:extLst>
              <a:ext uri="{FF2B5EF4-FFF2-40B4-BE49-F238E27FC236}">
                <a16:creationId xmlns:a16="http://schemas.microsoft.com/office/drawing/2014/main" id="{9B5CA065-9C07-4258-00FA-7B4445DD468B}"/>
              </a:ext>
            </a:extLst>
          </p:cNvPr>
          <p:cNvSpPr txBox="1"/>
          <p:nvPr/>
        </p:nvSpPr>
        <p:spPr>
          <a:xfrm>
            <a:off x="13526900" y="6563690"/>
            <a:ext cx="411878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Цитата руководителя</a:t>
            </a:r>
          </a:p>
        </p:txBody>
      </p:sp>
      <p:sp>
        <p:nvSpPr>
          <p:cNvPr id="42" name="TextBox 28">
            <a:extLst>
              <a:ext uri="{FF2B5EF4-FFF2-40B4-BE49-F238E27FC236}">
                <a16:creationId xmlns:a16="http://schemas.microsoft.com/office/drawing/2014/main" id="{1A69E269-9901-9C4C-2C91-434F27F26DB4}"/>
              </a:ext>
            </a:extLst>
          </p:cNvPr>
          <p:cNvSpPr txBox="1"/>
          <p:nvPr/>
        </p:nvSpPr>
        <p:spPr>
          <a:xfrm>
            <a:off x="1028699" y="4986108"/>
            <a:ext cx="716781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Myriad Pro" panose="020B0503030403020204" pitchFamily="34" charset="0"/>
              </a:rPr>
              <a:t>Наш мёд </a:t>
            </a:r>
            <a:r>
              <a:rPr lang="ru-RU" sz="2400" b="1" dirty="0">
                <a:latin typeface="Myriad Pro" panose="020B0503030403020204" pitchFamily="34" charset="0"/>
              </a:rPr>
              <a:t>не содержит антибиотиков</a:t>
            </a:r>
            <a:r>
              <a:rPr lang="ru-RU" sz="2400" dirty="0">
                <a:latin typeface="Myriad Pro" panose="020B0503030403020204" pitchFamily="34" charset="0"/>
              </a:rPr>
              <a:t>, и мы обеспечиваем полную прослеживаемость каждой партии продукции.</a:t>
            </a:r>
          </a:p>
          <a:p>
            <a:pPr algn="l"/>
            <a:endParaRPr lang="ru-RU" sz="2400" dirty="0">
              <a:latin typeface="Myriad Pro" panose="020B0503030403020204" pitchFamily="34" charset="0"/>
              <a:ea typeface="Raleway Bold"/>
              <a:cs typeface="Raleway Bold"/>
              <a:sym typeface="Raleway Bold"/>
            </a:endParaRPr>
          </a:p>
        </p:txBody>
      </p:sp>
      <p:sp>
        <p:nvSpPr>
          <p:cNvPr id="43" name="TextBox 28">
            <a:extLst>
              <a:ext uri="{FF2B5EF4-FFF2-40B4-BE49-F238E27FC236}">
                <a16:creationId xmlns:a16="http://schemas.microsoft.com/office/drawing/2014/main" id="{F8C9D14B-8700-8768-75C9-F3D31BCAF9B2}"/>
              </a:ext>
            </a:extLst>
          </p:cNvPr>
          <p:cNvSpPr txBox="1"/>
          <p:nvPr/>
        </p:nvSpPr>
        <p:spPr>
          <a:xfrm>
            <a:off x="1028699" y="6965310"/>
            <a:ext cx="7167817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b="1" dirty="0">
                <a:solidFill>
                  <a:srgbClr val="FFC000"/>
                </a:solidFill>
                <a:latin typeface="Myriad Pro" panose="020B0503030403020204" pitchFamily="34" charset="0"/>
              </a:rPr>
              <a:t>«Наша миссия — донести до каждого потребителя чистый, натуральный мёд, </a:t>
            </a:r>
            <a:r>
              <a:rPr lang="ru-RU" sz="3200" b="1" dirty="0">
                <a:latin typeface="Myriad Pro" panose="020B0503030403020204" pitchFamily="34" charset="0"/>
              </a:rPr>
              <a:t>сохраняя при этом природу и поддерживая пчеловодов.»</a:t>
            </a:r>
          </a:p>
        </p:txBody>
      </p:sp>
      <p:pic>
        <p:nvPicPr>
          <p:cNvPr id="44" name="Рисунок 43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FD641BB-A400-CD88-AB03-DE4C226B9C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921415" y="336258"/>
            <a:ext cx="2635614" cy="12543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72600" y="-105472"/>
            <a:ext cx="5281010" cy="6145176"/>
            <a:chOff x="0" y="0"/>
            <a:chExt cx="6985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2"/>
              <a:stretch>
                <a:fillRect l="-13982" r="-6100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788383" y="5373701"/>
            <a:ext cx="3508643" cy="4082785"/>
            <a:chOff x="0" y="0"/>
            <a:chExt cx="6985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3"/>
              <a:stretch>
                <a:fillRect l="-53434" r="-5343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4857176" y="1470846"/>
            <a:ext cx="3750677" cy="4364424"/>
            <a:chOff x="0" y="0"/>
            <a:chExt cx="6985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4"/>
              <a:stretch>
                <a:fillRect l="-37163" r="-3716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6807724" y="5148429"/>
            <a:ext cx="2852917" cy="3319758"/>
            <a:chOff x="0" y="0"/>
            <a:chExt cx="6985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5"/>
              <a:stretch>
                <a:fillRect l="-37163" r="-3716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2503527" y="4785860"/>
            <a:ext cx="4097697" cy="4768229"/>
            <a:chOff x="0" y="0"/>
            <a:chExt cx="6985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6"/>
              <a:stretch>
                <a:fillRect l="-37163" r="-37163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028700" y="2260854"/>
            <a:ext cx="6925054" cy="154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ru-RU" sz="6000" b="1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Ключевые преимущества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4226876"/>
            <a:ext cx="6925054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ru-RU" sz="2800" b="1" dirty="0">
                <a:solidFill>
                  <a:srgbClr val="FFC000"/>
                </a:solidFill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Натуральность, </a:t>
            </a:r>
            <a:r>
              <a:rPr lang="ru-RU" sz="2800" b="1" dirty="0"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без добавок, анализы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19200" y="4648823"/>
            <a:ext cx="6925054" cy="1126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000"/>
              </a:lnSpc>
            </a:pPr>
            <a:r>
              <a:rPr lang="ru-RU" sz="2000" dirty="0">
                <a:solidFill>
                  <a:srgbClr val="000000"/>
                </a:solidFill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Наши производственные процессы включают строгий контроль качества на всех этапах, начиная с лабораторных исследований.</a:t>
            </a:r>
          </a:p>
        </p:txBody>
      </p:sp>
      <p:pic>
        <p:nvPicPr>
          <p:cNvPr id="22" name="Рисунок 21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82852B3-931B-A663-695F-B5FCF56954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929059" y="745173"/>
            <a:ext cx="2635614" cy="1254380"/>
          </a:xfrm>
          <a:prstGeom prst="rect">
            <a:avLst/>
          </a:prstGeom>
        </p:spPr>
      </p:pic>
      <p:sp>
        <p:nvSpPr>
          <p:cNvPr id="23" name="TextBox 16">
            <a:extLst>
              <a:ext uri="{FF2B5EF4-FFF2-40B4-BE49-F238E27FC236}">
                <a16:creationId xmlns:a16="http://schemas.microsoft.com/office/drawing/2014/main" id="{7966D870-A954-FA4E-C7E9-3D25142590D8}"/>
              </a:ext>
            </a:extLst>
          </p:cNvPr>
          <p:cNvSpPr txBox="1"/>
          <p:nvPr/>
        </p:nvSpPr>
        <p:spPr>
          <a:xfrm>
            <a:off x="1028700" y="6136342"/>
            <a:ext cx="6925054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ru-RU" sz="2800" b="1" dirty="0">
                <a:solidFill>
                  <a:srgbClr val="FFC000"/>
                </a:solidFill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Сертификаты: </a:t>
            </a:r>
            <a:r>
              <a:rPr lang="en-US" sz="2800" b="1" dirty="0"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Organic, ISO, Halal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3293A71-E253-A6C9-FB35-9E5B355A450F}"/>
              </a:ext>
            </a:extLst>
          </p:cNvPr>
          <p:cNvSpPr txBox="1"/>
          <p:nvPr/>
        </p:nvSpPr>
        <p:spPr>
          <a:xfrm>
            <a:off x="1219200" y="6558289"/>
            <a:ext cx="6925054" cy="7412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000"/>
              </a:lnSpc>
            </a:pPr>
            <a:r>
              <a:rPr lang="ru-RU" sz="2000" dirty="0">
                <a:solidFill>
                  <a:srgbClr val="000000"/>
                </a:solidFill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Современное оборудование позволяет нам обрабатывать большие объёмы мёда, сохраняя его полезные свойства.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0999520A-7086-BF59-EB3F-53BB3DFA6771}"/>
              </a:ext>
            </a:extLst>
          </p:cNvPr>
          <p:cNvSpPr txBox="1"/>
          <p:nvPr/>
        </p:nvSpPr>
        <p:spPr>
          <a:xfrm>
            <a:off x="1028700" y="7661087"/>
            <a:ext cx="6925054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ru-RU" sz="2800" b="1" dirty="0">
                <a:solidFill>
                  <a:srgbClr val="FFC000"/>
                </a:solidFill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Сертификаты, </a:t>
            </a:r>
            <a:r>
              <a:rPr lang="ru-RU" sz="2800" b="1" dirty="0"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стандарты упаковки</a:t>
            </a: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0B1969E3-3620-A223-4B20-1929645D0923}"/>
              </a:ext>
            </a:extLst>
          </p:cNvPr>
          <p:cNvSpPr txBox="1"/>
          <p:nvPr/>
        </p:nvSpPr>
        <p:spPr>
          <a:xfrm>
            <a:off x="533400" y="8083034"/>
            <a:ext cx="7610854" cy="1126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000"/>
              </a:lnSpc>
            </a:pPr>
            <a:r>
              <a:rPr lang="ru-RU" sz="2000" dirty="0">
                <a:solidFill>
                  <a:srgbClr val="000000"/>
                </a:solidFill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Мы придерживаемся международных стандартов упаковки и имеем все необходимые сертификаты, подтверждающие качество и безопасность нашей продукции.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7035" y="7071485"/>
            <a:ext cx="2763333" cy="3215515"/>
            <a:chOff x="0" y="0"/>
            <a:chExt cx="6985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C10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280479" tIns="280479" rIns="280479" bIns="280479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541614"/>
            <a:ext cx="7518304" cy="8748572"/>
            <a:chOff x="0" y="0"/>
            <a:chExt cx="6985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2"/>
              <a:stretch>
                <a:fillRect l="-37327" r="-3732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5758862" y="298997"/>
            <a:ext cx="1957863" cy="2278241"/>
            <a:chOff x="0" y="0"/>
            <a:chExt cx="6985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C10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280479" tIns="280479" rIns="280479" bIns="280479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974967" y="1642725"/>
            <a:ext cx="5625770" cy="6546350"/>
            <a:chOff x="0" y="0"/>
            <a:chExt cx="6985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3"/>
              <a:stretch>
                <a:fillRect t="-13824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2" name="TextBox 12"/>
          <p:cNvSpPr txBox="1"/>
          <p:nvPr/>
        </p:nvSpPr>
        <p:spPr>
          <a:xfrm>
            <a:off x="9268661" y="1788084"/>
            <a:ext cx="7081173" cy="154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ru-RU" sz="6000" b="1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Производство и </a:t>
            </a:r>
            <a:r>
              <a:rPr lang="ru-RU" sz="6000" b="1" dirty="0">
                <a:solidFill>
                  <a:srgbClr val="FFC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технологии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598462" y="3570082"/>
            <a:ext cx="844558" cy="982759"/>
            <a:chOff x="0" y="0"/>
            <a:chExt cx="6985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C10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280479" tIns="280479" rIns="280479" bIns="280479" rtlCol="0" anchor="ctr"/>
            <a:lstStyle/>
            <a:p>
              <a:pPr algn="ctr">
                <a:lnSpc>
                  <a:spcPts val="2660"/>
                </a:lnSpc>
              </a:pPr>
              <a:endParaRPr dirty="0">
                <a:latin typeface="Myriad Pro" panose="020B050303040302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598462" y="5850047"/>
            <a:ext cx="844558" cy="982759"/>
            <a:chOff x="0" y="0"/>
            <a:chExt cx="6985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C105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280479" tIns="280479" rIns="280479" bIns="280479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577677" y="-274604"/>
            <a:ext cx="1159329" cy="996298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08843" tIns="308843" rIns="308843" bIns="308843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805106" y="1871067"/>
            <a:ext cx="1159329" cy="996298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08843" tIns="308843" rIns="308843" bIns="308843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516371" y="2250111"/>
            <a:ext cx="1159329" cy="996298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08843" tIns="308843" rIns="308843" bIns="308843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>
            <a:off x="9833875" y="6122076"/>
            <a:ext cx="373733" cy="506289"/>
          </a:xfrm>
          <a:custGeom>
            <a:avLst/>
            <a:gdLst/>
            <a:ahLst/>
            <a:cxnLst/>
            <a:rect l="l" t="t" r="r" b="b"/>
            <a:pathLst>
              <a:path w="373733" h="506289">
                <a:moveTo>
                  <a:pt x="0" y="0"/>
                </a:moveTo>
                <a:lnTo>
                  <a:pt x="373733" y="0"/>
                </a:lnTo>
                <a:lnTo>
                  <a:pt x="373733" y="506288"/>
                </a:lnTo>
                <a:lnTo>
                  <a:pt x="0" y="506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802961" y="3877944"/>
            <a:ext cx="435560" cy="367036"/>
          </a:xfrm>
          <a:custGeom>
            <a:avLst/>
            <a:gdLst/>
            <a:ahLst/>
            <a:cxnLst/>
            <a:rect l="l" t="t" r="r" b="b"/>
            <a:pathLst>
              <a:path w="435560" h="367036">
                <a:moveTo>
                  <a:pt x="0" y="0"/>
                </a:moveTo>
                <a:lnTo>
                  <a:pt x="435561" y="0"/>
                </a:lnTo>
                <a:lnTo>
                  <a:pt x="435561" y="367036"/>
                </a:lnTo>
                <a:lnTo>
                  <a:pt x="0" y="367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10730051" y="4062403"/>
            <a:ext cx="6529249" cy="1126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ru-RU" sz="2000" dirty="0">
                <a:solidFill>
                  <a:srgbClr val="000000"/>
                </a:solidFill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Наши производственные процессы включают строгий контроль качества на всех этапах, начиная с лабораторных исследований.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730051" y="3512932"/>
            <a:ext cx="6529249" cy="431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ru-RU" sz="2499" b="1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Лаборатория, </a:t>
            </a:r>
            <a:r>
              <a:rPr lang="ru-RU" sz="2499" b="1" dirty="0">
                <a:solidFill>
                  <a:srgbClr val="FFC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контроль качества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730051" y="6342368"/>
            <a:ext cx="6529249" cy="761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ru-RU" sz="2000" dirty="0">
                <a:solidFill>
                  <a:srgbClr val="000000"/>
                </a:solidFill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Современное оборудование позволяет нам обрабатывать большие объёмы мёда, сохраняя его полезные свойства.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730051" y="5792897"/>
            <a:ext cx="6529249" cy="431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ru-RU" sz="2499" b="1" dirty="0">
                <a:solidFill>
                  <a:srgbClr val="FFC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Производственные</a:t>
            </a:r>
            <a:r>
              <a:rPr lang="ru-RU" sz="2499" b="1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 мощности</a:t>
            </a:r>
          </a:p>
        </p:txBody>
      </p:sp>
      <p:grpSp>
        <p:nvGrpSpPr>
          <p:cNvPr id="37" name="Group 13">
            <a:extLst>
              <a:ext uri="{FF2B5EF4-FFF2-40B4-BE49-F238E27FC236}">
                <a16:creationId xmlns:a16="http://schemas.microsoft.com/office/drawing/2014/main" id="{850AB719-6BC2-7BC5-8CFD-80F12F246E1F}"/>
              </a:ext>
            </a:extLst>
          </p:cNvPr>
          <p:cNvGrpSpPr/>
          <p:nvPr/>
        </p:nvGrpSpPr>
        <p:grpSpPr>
          <a:xfrm>
            <a:off x="9598462" y="7977956"/>
            <a:ext cx="844558" cy="982759"/>
            <a:chOff x="0" y="0"/>
            <a:chExt cx="698500" cy="812800"/>
          </a:xfrm>
        </p:grpSpPr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86B08CEC-0262-A1BC-4C5D-BD9D6357A976}"/>
                </a:ext>
              </a:extLst>
            </p:cNvPr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C105"/>
            </a:solidFill>
          </p:spPr>
        </p:sp>
        <p:sp>
          <p:nvSpPr>
            <p:cNvPr id="39" name="TextBox 15">
              <a:extLst>
                <a:ext uri="{FF2B5EF4-FFF2-40B4-BE49-F238E27FC236}">
                  <a16:creationId xmlns:a16="http://schemas.microsoft.com/office/drawing/2014/main" id="{8CAB42D8-0742-C652-D068-F1EA72A1209B}"/>
                </a:ext>
              </a:extLst>
            </p:cNvPr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280479" tIns="280479" rIns="280479" bIns="280479" rtlCol="0" anchor="ctr"/>
            <a:lstStyle/>
            <a:p>
              <a:pPr algn="ctr">
                <a:lnSpc>
                  <a:spcPts val="2660"/>
                </a:lnSpc>
              </a:pPr>
              <a:endParaRPr dirty="0">
                <a:latin typeface="Myriad Pro" panose="020B0503030403020204" pitchFamily="34" charset="0"/>
              </a:endParaRPr>
            </a:p>
          </p:txBody>
        </p:sp>
      </p:grpSp>
      <p:sp>
        <p:nvSpPr>
          <p:cNvPr id="40" name="Freeform 29">
            <a:extLst>
              <a:ext uri="{FF2B5EF4-FFF2-40B4-BE49-F238E27FC236}">
                <a16:creationId xmlns:a16="http://schemas.microsoft.com/office/drawing/2014/main" id="{82945A9B-C037-EA64-7987-A0E7283029CB}"/>
              </a:ext>
            </a:extLst>
          </p:cNvPr>
          <p:cNvSpPr/>
          <p:nvPr/>
        </p:nvSpPr>
        <p:spPr>
          <a:xfrm>
            <a:off x="9802961" y="8285818"/>
            <a:ext cx="435560" cy="367036"/>
          </a:xfrm>
          <a:custGeom>
            <a:avLst/>
            <a:gdLst/>
            <a:ahLst/>
            <a:cxnLst/>
            <a:rect l="l" t="t" r="r" b="b"/>
            <a:pathLst>
              <a:path w="435560" h="367036">
                <a:moveTo>
                  <a:pt x="0" y="0"/>
                </a:moveTo>
                <a:lnTo>
                  <a:pt x="435561" y="0"/>
                </a:lnTo>
                <a:lnTo>
                  <a:pt x="435561" y="367036"/>
                </a:lnTo>
                <a:lnTo>
                  <a:pt x="0" y="3670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33">
            <a:extLst>
              <a:ext uri="{FF2B5EF4-FFF2-40B4-BE49-F238E27FC236}">
                <a16:creationId xmlns:a16="http://schemas.microsoft.com/office/drawing/2014/main" id="{1ABB0E81-4552-5B6F-D54A-0EBF670E981A}"/>
              </a:ext>
            </a:extLst>
          </p:cNvPr>
          <p:cNvSpPr txBox="1"/>
          <p:nvPr/>
        </p:nvSpPr>
        <p:spPr>
          <a:xfrm>
            <a:off x="10730051" y="8470277"/>
            <a:ext cx="6775443" cy="1126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ru-RU" sz="2000" dirty="0">
                <a:solidFill>
                  <a:srgbClr val="000000"/>
                </a:solidFill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Мы придерживаемся международных стандартов упаковки и имеем все необходимые сертификаты, подтверждающие качество и безопасность нашей продукции.</a:t>
            </a:r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DB7E29A5-B085-5E81-BF67-0A65A9F367C8}"/>
              </a:ext>
            </a:extLst>
          </p:cNvPr>
          <p:cNvSpPr txBox="1"/>
          <p:nvPr/>
        </p:nvSpPr>
        <p:spPr>
          <a:xfrm>
            <a:off x="10730051" y="7920806"/>
            <a:ext cx="6529249" cy="431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ru-RU" sz="2499" b="1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Сертификаты, </a:t>
            </a:r>
            <a:r>
              <a:rPr lang="ru-RU" sz="2499" b="1" dirty="0">
                <a:solidFill>
                  <a:srgbClr val="FFC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стандарты упаковки</a:t>
            </a:r>
          </a:p>
        </p:txBody>
      </p:sp>
      <p:pic>
        <p:nvPicPr>
          <p:cNvPr id="43" name="Рисунок 42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42EBC70-7AEB-93D6-3043-2DB8B0DBAE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9125213" y="429525"/>
            <a:ext cx="2635614" cy="12543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15">
            <a:extLst>
              <a:ext uri="{FF2B5EF4-FFF2-40B4-BE49-F238E27FC236}">
                <a16:creationId xmlns:a16="http://schemas.microsoft.com/office/drawing/2014/main" id="{EF7FBB0A-E447-95AA-4D10-4859D7567DB2}"/>
              </a:ext>
            </a:extLst>
          </p:cNvPr>
          <p:cNvGrpSpPr/>
          <p:nvPr/>
        </p:nvGrpSpPr>
        <p:grpSpPr>
          <a:xfrm>
            <a:off x="8112105" y="4328963"/>
            <a:ext cx="4820889" cy="5773991"/>
            <a:chOff x="0" y="0"/>
            <a:chExt cx="678632" cy="812800"/>
          </a:xfrm>
        </p:grpSpPr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2A74C684-68BB-B96E-50FA-48E0B11D5B1A}"/>
                </a:ext>
              </a:extLst>
            </p:cNvPr>
            <p:cNvSpPr/>
            <p:nvPr/>
          </p:nvSpPr>
          <p:spPr>
            <a:xfrm>
              <a:off x="0" y="0"/>
              <a:ext cx="678632" cy="812800"/>
            </a:xfrm>
            <a:custGeom>
              <a:avLst/>
              <a:gdLst/>
              <a:ahLst/>
              <a:cxnLst/>
              <a:rect l="l" t="t" r="r" b="b"/>
              <a:pathLst>
                <a:path w="678632" h="812800">
                  <a:moveTo>
                    <a:pt x="339316" y="0"/>
                  </a:moveTo>
                  <a:lnTo>
                    <a:pt x="678632" y="203200"/>
                  </a:lnTo>
                  <a:lnTo>
                    <a:pt x="678632" y="609600"/>
                  </a:lnTo>
                  <a:lnTo>
                    <a:pt x="339316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39316" y="0"/>
                  </a:lnTo>
                  <a:close/>
                </a:path>
              </a:pathLst>
            </a:custGeom>
            <a:solidFill>
              <a:srgbClr val="FFC105"/>
            </a:solidFill>
          </p:spPr>
        </p:sp>
        <p:sp>
          <p:nvSpPr>
            <p:cNvPr id="35" name="TextBox 17">
              <a:extLst>
                <a:ext uri="{FF2B5EF4-FFF2-40B4-BE49-F238E27FC236}">
                  <a16:creationId xmlns:a16="http://schemas.microsoft.com/office/drawing/2014/main" id="{A8C1A4BD-B47F-8C96-D9A2-9475D710AA8D}"/>
                </a:ext>
              </a:extLst>
            </p:cNvPr>
            <p:cNvSpPr txBox="1"/>
            <p:nvPr/>
          </p:nvSpPr>
          <p:spPr>
            <a:xfrm>
              <a:off x="0" y="101600"/>
              <a:ext cx="678632" cy="571500"/>
            </a:xfrm>
            <a:prstGeom prst="rect">
              <a:avLst/>
            </a:prstGeom>
          </p:spPr>
          <p:txBody>
            <a:bodyPr lIns="308843" tIns="308843" rIns="308843" bIns="308843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0611693" y="240371"/>
            <a:ext cx="2436611" cy="2835329"/>
            <a:chOff x="0" y="0"/>
            <a:chExt cx="6985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282086" tIns="282086" rIns="282086" bIns="282086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40497" y="2547844"/>
            <a:ext cx="2436611" cy="2835329"/>
            <a:chOff x="0" y="0"/>
            <a:chExt cx="6985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282086" tIns="282086" rIns="282086" bIns="282086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54906" y="240371"/>
            <a:ext cx="2436611" cy="2835329"/>
            <a:chOff x="0" y="0"/>
            <a:chExt cx="6985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282086" tIns="282086" rIns="282086" bIns="282086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846211" y="-2063724"/>
            <a:ext cx="2436611" cy="2835329"/>
            <a:chOff x="0" y="0"/>
            <a:chExt cx="6985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282086" tIns="282086" rIns="282086" bIns="282086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883436" y="2557984"/>
            <a:ext cx="2436611" cy="2835329"/>
            <a:chOff x="0" y="0"/>
            <a:chExt cx="6985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282086" tIns="282086" rIns="282086" bIns="282086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698119" y="240371"/>
            <a:ext cx="2436611" cy="2835329"/>
            <a:chOff x="0" y="0"/>
            <a:chExt cx="6985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282086" tIns="282086" rIns="282086" bIns="282086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426376" y="2568125"/>
            <a:ext cx="2436611" cy="2835329"/>
            <a:chOff x="0" y="0"/>
            <a:chExt cx="6985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282086" tIns="282086" rIns="282086" bIns="282086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969316" y="2578265"/>
            <a:ext cx="2436611" cy="2835329"/>
            <a:chOff x="0" y="0"/>
            <a:chExt cx="6985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282086" tIns="282086" rIns="282086" bIns="282086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0190723" y="1359229"/>
            <a:ext cx="9426611" cy="7568542"/>
            <a:chOff x="0" y="0"/>
            <a:chExt cx="7467600" cy="599567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2"/>
              <a:stretch>
                <a:fillRect t="-9300" b="-9300"/>
              </a:stretch>
            </a:blipFill>
          </p:spPr>
        </p:sp>
      </p:grpSp>
      <p:sp>
        <p:nvSpPr>
          <p:cNvPr id="31" name="TextBox 31"/>
          <p:cNvSpPr txBox="1"/>
          <p:nvPr/>
        </p:nvSpPr>
        <p:spPr>
          <a:xfrm>
            <a:off x="1030757" y="2544601"/>
            <a:ext cx="8510799" cy="778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ru-RU" sz="6000" b="1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Портфель партнёров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30757" y="3641119"/>
            <a:ext cx="7734300" cy="2217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ru-RU" sz="2499" dirty="0">
                <a:solidFill>
                  <a:srgbClr val="000000"/>
                </a:solidFill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Мы гордимся нашим обширным портфелем партнёров по всему миру, включая Германию, Польшу, ОАЭ и другие страны. Мы имеем множество положительных отзывов и успешных кейсов сотрудничества с дистрибьюторами.</a:t>
            </a:r>
          </a:p>
        </p:txBody>
      </p:sp>
      <p:pic>
        <p:nvPicPr>
          <p:cNvPr id="46" name="Рисунок 45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C95CF5D-F82A-2BD0-DA50-A27B3DE338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933062" y="449763"/>
            <a:ext cx="2635614" cy="12543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9690" y="2066014"/>
            <a:ext cx="1146879" cy="985599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1884823" tIns="1884823" rIns="1884823" bIns="1884823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85982" y="-465834"/>
            <a:ext cx="1146879" cy="985599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1884823" tIns="1884823" rIns="1884823" bIns="1884823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16400" y="382205"/>
            <a:ext cx="1146879" cy="985599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1884823" tIns="1884823" rIns="1884823" bIns="1884823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70725" y="2631641"/>
            <a:ext cx="4511009" cy="4163795"/>
            <a:chOff x="0" y="0"/>
            <a:chExt cx="755199" cy="6970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55199" cy="697071"/>
            </a:xfrm>
            <a:custGeom>
              <a:avLst/>
              <a:gdLst/>
              <a:ahLst/>
              <a:cxnLst/>
              <a:rect l="l" t="t" r="r" b="b"/>
              <a:pathLst>
                <a:path w="755199" h="697071">
                  <a:moveTo>
                    <a:pt x="0" y="0"/>
                  </a:moveTo>
                  <a:lnTo>
                    <a:pt x="755199" y="0"/>
                  </a:lnTo>
                  <a:lnTo>
                    <a:pt x="755199" y="697071"/>
                  </a:lnTo>
                  <a:lnTo>
                    <a:pt x="0" y="697071"/>
                  </a:lnTo>
                  <a:close/>
                </a:path>
              </a:pathLst>
            </a:custGeom>
            <a:blipFill>
              <a:blip r:embed="rId2"/>
              <a:stretch>
                <a:fillRect l="-19140" r="-19140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970725" y="4737631"/>
            <a:ext cx="4511009" cy="3980892"/>
            <a:chOff x="0" y="0"/>
            <a:chExt cx="194677" cy="829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4677" cy="82993"/>
            </a:xfrm>
            <a:custGeom>
              <a:avLst/>
              <a:gdLst/>
              <a:ahLst/>
              <a:cxnLst/>
              <a:rect l="l" t="t" r="r" b="b"/>
              <a:pathLst>
                <a:path w="194677" h="82993">
                  <a:moveTo>
                    <a:pt x="0" y="0"/>
                  </a:moveTo>
                  <a:lnTo>
                    <a:pt x="194677" y="0"/>
                  </a:lnTo>
                  <a:lnTo>
                    <a:pt x="194677" y="82993"/>
                  </a:lnTo>
                  <a:lnTo>
                    <a:pt x="0" y="82993"/>
                  </a:lnTo>
                  <a:close/>
                </a:path>
              </a:pathLst>
            </a:custGeom>
            <a:solidFill>
              <a:srgbClr val="FFC10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4677" cy="121093"/>
            </a:xfrm>
            <a:prstGeom prst="rect">
              <a:avLst/>
            </a:prstGeom>
          </p:spPr>
          <p:txBody>
            <a:bodyPr lIns="310025" tIns="310025" rIns="310025" bIns="310025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806266" y="2631641"/>
            <a:ext cx="4511009" cy="4163795"/>
            <a:chOff x="0" y="0"/>
            <a:chExt cx="755199" cy="69707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55199" cy="697071"/>
            </a:xfrm>
            <a:custGeom>
              <a:avLst/>
              <a:gdLst/>
              <a:ahLst/>
              <a:cxnLst/>
              <a:rect l="l" t="t" r="r" b="b"/>
              <a:pathLst>
                <a:path w="755199" h="697071">
                  <a:moveTo>
                    <a:pt x="0" y="0"/>
                  </a:moveTo>
                  <a:lnTo>
                    <a:pt x="755199" y="0"/>
                  </a:lnTo>
                  <a:lnTo>
                    <a:pt x="755199" y="697071"/>
                  </a:lnTo>
                  <a:lnTo>
                    <a:pt x="0" y="697071"/>
                  </a:lnTo>
                  <a:close/>
                </a:path>
              </a:pathLst>
            </a:custGeom>
            <a:blipFill>
              <a:blip r:embed="rId3"/>
              <a:stretch>
                <a:fillRect l="-19531" r="-19531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1806266" y="4737631"/>
            <a:ext cx="4511009" cy="3980891"/>
            <a:chOff x="0" y="0"/>
            <a:chExt cx="194677" cy="8299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4677" cy="82993"/>
            </a:xfrm>
            <a:custGeom>
              <a:avLst/>
              <a:gdLst/>
              <a:ahLst/>
              <a:cxnLst/>
              <a:rect l="l" t="t" r="r" b="b"/>
              <a:pathLst>
                <a:path w="194677" h="82993">
                  <a:moveTo>
                    <a:pt x="0" y="0"/>
                  </a:moveTo>
                  <a:lnTo>
                    <a:pt x="194677" y="0"/>
                  </a:lnTo>
                  <a:lnTo>
                    <a:pt x="194677" y="82993"/>
                  </a:lnTo>
                  <a:lnTo>
                    <a:pt x="0" y="82993"/>
                  </a:lnTo>
                  <a:close/>
                </a:path>
              </a:pathLst>
            </a:custGeom>
            <a:solidFill>
              <a:srgbClr val="FFC105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94677" cy="121093"/>
            </a:xfrm>
            <a:prstGeom prst="rect">
              <a:avLst/>
            </a:prstGeom>
          </p:spPr>
          <p:txBody>
            <a:bodyPr lIns="310025" tIns="310025" rIns="310025" bIns="310025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904412" y="2631641"/>
            <a:ext cx="4511009" cy="6086881"/>
            <a:chOff x="0" y="0"/>
            <a:chExt cx="194677" cy="26268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4677" cy="262685"/>
            </a:xfrm>
            <a:custGeom>
              <a:avLst/>
              <a:gdLst/>
              <a:ahLst/>
              <a:cxnLst/>
              <a:rect l="l" t="t" r="r" b="b"/>
              <a:pathLst>
                <a:path w="194677" h="262685">
                  <a:moveTo>
                    <a:pt x="0" y="0"/>
                  </a:moveTo>
                  <a:lnTo>
                    <a:pt x="194677" y="0"/>
                  </a:lnTo>
                  <a:lnTo>
                    <a:pt x="194677" y="262685"/>
                  </a:lnTo>
                  <a:lnTo>
                    <a:pt x="0" y="262685"/>
                  </a:lnTo>
                  <a:close/>
                </a:path>
              </a:pathLst>
            </a:custGeom>
            <a:solidFill>
              <a:srgbClr val="FFC105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94677" cy="300785"/>
            </a:xfrm>
            <a:prstGeom prst="rect">
              <a:avLst/>
            </a:prstGeom>
          </p:spPr>
          <p:txBody>
            <a:bodyPr lIns="310025" tIns="310025" rIns="310025" bIns="310025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679966" y="793313"/>
            <a:ext cx="6959900" cy="154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ru-RU" sz="6000" b="1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Условия сотрудничества</a:t>
            </a:r>
          </a:p>
        </p:txBody>
      </p:sp>
      <p:sp>
        <p:nvSpPr>
          <p:cNvPr id="27" name="Freeform 27"/>
          <p:cNvSpPr/>
          <p:nvPr/>
        </p:nvSpPr>
        <p:spPr>
          <a:xfrm>
            <a:off x="8597417" y="3951167"/>
            <a:ext cx="1124998" cy="1047728"/>
          </a:xfrm>
          <a:custGeom>
            <a:avLst/>
            <a:gdLst/>
            <a:ahLst/>
            <a:cxnLst/>
            <a:rect l="l" t="t" r="r" b="b"/>
            <a:pathLst>
              <a:path w="1124998" h="1047728">
                <a:moveTo>
                  <a:pt x="0" y="0"/>
                </a:moveTo>
                <a:lnTo>
                  <a:pt x="1124998" y="0"/>
                </a:lnTo>
                <a:lnTo>
                  <a:pt x="1124998" y="1047727"/>
                </a:lnTo>
                <a:lnTo>
                  <a:pt x="0" y="1047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7318757" y="5324834"/>
            <a:ext cx="3682319" cy="8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Incoterms:</a:t>
            </a:r>
            <a:endParaRPr lang="ru-RU" sz="2499" b="1" dirty="0">
              <a:solidFill>
                <a:srgbClr val="000000"/>
              </a:solidFill>
              <a:latin typeface="Myriad Pro" panose="020B0503030403020204" pitchFamily="34" charset="0"/>
              <a:ea typeface="Raleway Bold"/>
              <a:cs typeface="Raleway Bold"/>
              <a:sym typeface="Raleway Bold"/>
            </a:endParaRPr>
          </a:p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EXW, FOB, CIF, DDP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156245" y="6256260"/>
            <a:ext cx="4007342" cy="1895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000" dirty="0">
                <a:solidFill>
                  <a:srgbClr val="000000"/>
                </a:solidFill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Мы работаем по различным условиям поставки согласно </a:t>
            </a:r>
            <a:r>
              <a:rPr lang="ru-RU" sz="2000" dirty="0" err="1">
                <a:solidFill>
                  <a:srgbClr val="000000"/>
                </a:solidFill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Incoterms</a:t>
            </a:r>
            <a:r>
              <a:rPr lang="ru-RU" sz="2000" dirty="0">
                <a:solidFill>
                  <a:srgbClr val="000000"/>
                </a:solidFill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: EXW, FOB, CIF, DDP, чтобы обеспечить максимальное удобство для наших партнёров.</a:t>
            </a:r>
          </a:p>
        </p:txBody>
      </p:sp>
      <p:sp>
        <p:nvSpPr>
          <p:cNvPr id="30" name="Freeform 30"/>
          <p:cNvSpPr/>
          <p:nvPr/>
        </p:nvSpPr>
        <p:spPr>
          <a:xfrm>
            <a:off x="13759734" y="4906639"/>
            <a:ext cx="604072" cy="634045"/>
          </a:xfrm>
          <a:custGeom>
            <a:avLst/>
            <a:gdLst/>
            <a:ahLst/>
            <a:cxnLst/>
            <a:rect l="l" t="t" r="r" b="b"/>
            <a:pathLst>
              <a:path w="604072" h="634045">
                <a:moveTo>
                  <a:pt x="0" y="0"/>
                </a:moveTo>
                <a:lnTo>
                  <a:pt x="604072" y="0"/>
                </a:lnTo>
                <a:lnTo>
                  <a:pt x="604072" y="634045"/>
                </a:lnTo>
                <a:lnTo>
                  <a:pt x="0" y="6340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1838099" y="5626455"/>
            <a:ext cx="4277674" cy="869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ru-RU" sz="2499" b="1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Тестовые образцы, прайс, индивидуальные условия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838099" y="6515100"/>
            <a:ext cx="4479175" cy="1895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000" dirty="0">
                <a:solidFill>
                  <a:srgbClr val="000000"/>
                </a:solidFill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Мы готовы предоставить тестовые образцы продукции, полный прайс-лист и обсудить индивидуальные условия сотрудничества, исходя из ваших потребностей.</a:t>
            </a:r>
          </a:p>
        </p:txBody>
      </p:sp>
      <p:sp>
        <p:nvSpPr>
          <p:cNvPr id="33" name="Freeform 33"/>
          <p:cNvSpPr/>
          <p:nvPr/>
        </p:nvSpPr>
        <p:spPr>
          <a:xfrm>
            <a:off x="3954743" y="4816595"/>
            <a:ext cx="542973" cy="634045"/>
          </a:xfrm>
          <a:custGeom>
            <a:avLst/>
            <a:gdLst/>
            <a:ahLst/>
            <a:cxnLst/>
            <a:rect l="l" t="t" r="r" b="b"/>
            <a:pathLst>
              <a:path w="542973" h="634045">
                <a:moveTo>
                  <a:pt x="0" y="0"/>
                </a:moveTo>
                <a:lnTo>
                  <a:pt x="542973" y="0"/>
                </a:lnTo>
                <a:lnTo>
                  <a:pt x="542973" y="634045"/>
                </a:lnTo>
                <a:lnTo>
                  <a:pt x="0" y="6340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2799415" y="5540684"/>
            <a:ext cx="2853629" cy="8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MOQ: 300 </a:t>
            </a:r>
            <a:r>
              <a:rPr lang="ru-RU" sz="2499" b="1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кг </a:t>
            </a:r>
            <a:r>
              <a:rPr lang="en-US" sz="2499" b="1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bulk / 500 </a:t>
            </a:r>
            <a:r>
              <a:rPr lang="ru-RU" sz="2499" b="1" dirty="0" err="1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шт</a:t>
            </a:r>
            <a:r>
              <a:rPr lang="ru-RU" sz="2499" b="1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 фасовка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455342" y="6688488"/>
            <a:ext cx="3541776" cy="151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000" dirty="0">
                <a:solidFill>
                  <a:srgbClr val="000000"/>
                </a:solidFill>
                <a:latin typeface="Myriad Pro" panose="020B0503030403020204" pitchFamily="34" charset="0"/>
                <a:ea typeface="Raleway"/>
                <a:cs typeface="Raleway"/>
                <a:sym typeface="Raleway"/>
              </a:rPr>
              <a:t>Минимальный объём заказа составляет 300 кг для мёда навалом или 500 штук для фасованной продукции.</a:t>
            </a:r>
          </a:p>
        </p:txBody>
      </p:sp>
      <p:pic>
        <p:nvPicPr>
          <p:cNvPr id="38" name="Рисунок 37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0BCD970-B73A-295D-4880-1D366ED002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1928680" y="788774"/>
            <a:ext cx="2635614" cy="12543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947997" y="6079405"/>
            <a:ext cx="2489710" cy="2139595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C10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279779" tIns="279779" rIns="279779" bIns="279779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60706" y="1200354"/>
            <a:ext cx="6744412" cy="5795979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2"/>
              <a:stretch>
                <a:fillRect l="-14493" r="-14493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855115" y="7287439"/>
            <a:ext cx="4448366" cy="3822815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3"/>
              <a:stretch>
                <a:fillRect l="-14372" r="-14372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16577677" y="-274604"/>
            <a:ext cx="1159329" cy="996298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08843" tIns="308843" rIns="308843" bIns="308843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821130" y="1416842"/>
            <a:ext cx="1159329" cy="996298"/>
            <a:chOff x="0" y="0"/>
            <a:chExt cx="812800" cy="6985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08843" tIns="308843" rIns="308843" bIns="308843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7148345" y="2470290"/>
            <a:ext cx="11170135" cy="382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48"/>
              </a:lnSpc>
            </a:pPr>
            <a:r>
              <a:rPr lang="ru-RU" sz="12998" b="1" dirty="0">
                <a:solidFill>
                  <a:srgbClr val="FFC105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Контактная информация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7516371" y="2250111"/>
            <a:ext cx="1159329" cy="996298"/>
            <a:chOff x="0" y="0"/>
            <a:chExt cx="812800" cy="698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0000">
                  <a:alpha val="24706"/>
                </a:srgbClr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08843" tIns="308843" rIns="308843" bIns="308843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yriad Pro" panose="020B0503030403020204" pitchFamily="34" charset="0"/>
              </a:endParaRP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7227762" y="6563117"/>
            <a:ext cx="1011224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Имя, должность</a:t>
            </a:r>
            <a:endParaRPr lang="en-US" sz="2400" dirty="0">
              <a:solidFill>
                <a:srgbClr val="000000"/>
              </a:solidFill>
              <a:latin typeface="Myriad Pro" panose="020B0503030403020204" pitchFamily="34" charset="0"/>
              <a:ea typeface="Raleway Bold"/>
              <a:cs typeface="Raleway Bold"/>
              <a:sym typeface="Raleway Bold"/>
            </a:endParaRPr>
          </a:p>
          <a:p>
            <a:r>
              <a:rPr lang="ru-RU" sz="2400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Телефон, </a:t>
            </a:r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e-mail, </a:t>
            </a:r>
            <a:r>
              <a:rPr lang="ru-RU" sz="2400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сайт</a:t>
            </a:r>
            <a:endParaRPr lang="en-US" sz="2400" dirty="0">
              <a:solidFill>
                <a:srgbClr val="000000"/>
              </a:solidFill>
              <a:latin typeface="Myriad Pro" panose="020B0503030403020204" pitchFamily="34" charset="0"/>
              <a:ea typeface="Raleway Bold"/>
              <a:cs typeface="Raleway Bold"/>
              <a:sym typeface="Raleway Bold"/>
            </a:endParaRPr>
          </a:p>
          <a:p>
            <a:r>
              <a:rPr lang="ru-RU" sz="2400" dirty="0">
                <a:solidFill>
                  <a:srgbClr val="000000"/>
                </a:solidFill>
                <a:latin typeface="Myriad Pro" panose="020B0503030403020204" pitchFamily="34" charset="0"/>
                <a:ea typeface="Raleway Bold"/>
                <a:cs typeface="Raleway Bold"/>
                <a:sym typeface="Raleway Bold"/>
              </a:rPr>
              <a:t>QR-код на каталог / презентацию / видео</a:t>
            </a:r>
          </a:p>
          <a:p>
            <a:endParaRPr lang="ru-RU" sz="2400" dirty="0">
              <a:solidFill>
                <a:srgbClr val="000000"/>
              </a:solidFill>
              <a:latin typeface="Myriad Pro" panose="020B0503030403020204" pitchFamily="34" charset="0"/>
              <a:ea typeface="Raleway Bold"/>
              <a:cs typeface="Raleway Bold"/>
              <a:sym typeface="Raleway Bold"/>
            </a:endParaRPr>
          </a:p>
        </p:txBody>
      </p:sp>
      <p:pic>
        <p:nvPicPr>
          <p:cNvPr id="32" name="Рисунок 31" descr="Изображение выглядит как текст, снимок экрана, Шрифт, пульт дистанционного управле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3F2EBA2-74D8-BE0D-03FE-8B9EEA5AF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441" r="36515" b="50035"/>
          <a:stretch>
            <a:fillRect/>
          </a:stretch>
        </p:blipFill>
        <p:spPr>
          <a:xfrm>
            <a:off x="7005118" y="1158760"/>
            <a:ext cx="2635614" cy="1254380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аблон, прямоугольный, Графика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4375006-AA64-A078-1156-13F25D98BA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13769" r="15181" b="13699"/>
          <a:stretch>
            <a:fillRect/>
          </a:stretch>
        </p:blipFill>
        <p:spPr>
          <a:xfrm>
            <a:off x="14499739" y="6846552"/>
            <a:ext cx="2635379" cy="27448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425</Words>
  <Application>Microsoft Office PowerPoint</Application>
  <PresentationFormat>Произвольный</PresentationFormat>
  <Paragraphs>45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Myriad Pro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Yellow Modern Geometric Honey Bee Presentation</dc:title>
  <dc:creator>Кутман Усенов</dc:creator>
  <cp:lastModifiedBy>Кутман Усенов</cp:lastModifiedBy>
  <cp:revision>3</cp:revision>
  <dcterms:created xsi:type="dcterms:W3CDTF">2006-08-16T00:00:00Z</dcterms:created>
  <dcterms:modified xsi:type="dcterms:W3CDTF">2025-09-23T18:36:32Z</dcterms:modified>
  <dc:identifier>DAGy32-tQ68</dc:identifier>
</cp:coreProperties>
</file>