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5" r:id="rId10"/>
  </p:sldIdLst>
  <p:sldSz cx="18288000" cy="10287000"/>
  <p:notesSz cx="6858000" cy="9144000"/>
  <p:embeddedFontLst>
    <p:embeddedFont>
      <p:font typeface="Myriad Pro" panose="020B050303040302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4622" autoAdjust="0"/>
  </p:normalViewPr>
  <p:slideViewPr>
    <p:cSldViewPr>
      <p:cViewPr varScale="1">
        <p:scale>
          <a:sx n="53" d="100"/>
          <a:sy n="53" d="100"/>
        </p:scale>
        <p:origin x="68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32.jpeg"/><Relationship Id="rId7" Type="http://schemas.openxmlformats.org/officeDocument/2006/relationships/image" Target="../media/image5.png"/><Relationship Id="rId12" Type="http://schemas.openxmlformats.org/officeDocument/2006/relationships/image" Target="../media/image39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sv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svg"/><Relationship Id="rId7" Type="http://schemas.openxmlformats.org/officeDocument/2006/relationships/image" Target="../media/image5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9.png"/><Relationship Id="rId5" Type="http://schemas.openxmlformats.org/officeDocument/2006/relationships/image" Target="../media/image50.svg"/><Relationship Id="rId10" Type="http://schemas.openxmlformats.org/officeDocument/2006/relationships/image" Target="../media/image54.sv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sv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18" Type="http://schemas.openxmlformats.org/officeDocument/2006/relationships/image" Target="../media/image9.png"/><Relationship Id="rId3" Type="http://schemas.openxmlformats.org/officeDocument/2006/relationships/image" Target="../media/image62.sv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" Type="http://schemas.openxmlformats.org/officeDocument/2006/relationships/image" Target="../media/image61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8.svg"/><Relationship Id="rId5" Type="http://schemas.openxmlformats.org/officeDocument/2006/relationships/image" Target="../media/image2.sv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4" Type="http://schemas.openxmlformats.org/officeDocument/2006/relationships/image" Target="../media/image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789667">
            <a:off x="8278191" y="2915769"/>
            <a:ext cx="11731626" cy="10426482"/>
          </a:xfrm>
          <a:custGeom>
            <a:avLst/>
            <a:gdLst/>
            <a:ahLst/>
            <a:cxnLst/>
            <a:rect l="l" t="t" r="r" b="b"/>
            <a:pathLst>
              <a:path w="11731626" h="10426482">
                <a:moveTo>
                  <a:pt x="0" y="0"/>
                </a:moveTo>
                <a:lnTo>
                  <a:pt x="11731625" y="0"/>
                </a:lnTo>
                <a:lnTo>
                  <a:pt x="11731625" y="10426482"/>
                </a:lnTo>
                <a:lnTo>
                  <a:pt x="0" y="10426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080160" y="3051011"/>
            <a:ext cx="8583302" cy="9987842"/>
            <a:chOff x="0" y="0"/>
            <a:chExt cx="6985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7145"/>
              <a:ext cx="698500" cy="798511"/>
            </a:xfrm>
            <a:custGeom>
              <a:avLst/>
              <a:gdLst/>
              <a:ahLst/>
              <a:cxnLst/>
              <a:rect l="l" t="t" r="r" b="b"/>
              <a:pathLst>
                <a:path w="698500" h="798511">
                  <a:moveTo>
                    <a:pt x="381409" y="11566"/>
                  </a:moveTo>
                  <a:lnTo>
                    <a:pt x="666341" y="177344"/>
                  </a:lnTo>
                  <a:cubicBezTo>
                    <a:pt x="686251" y="188928"/>
                    <a:pt x="698500" y="210226"/>
                    <a:pt x="698500" y="233261"/>
                  </a:cubicBezTo>
                  <a:lnTo>
                    <a:pt x="698500" y="565249"/>
                  </a:lnTo>
                  <a:cubicBezTo>
                    <a:pt x="698500" y="588284"/>
                    <a:pt x="686251" y="609582"/>
                    <a:pt x="666341" y="621166"/>
                  </a:cubicBezTo>
                  <a:lnTo>
                    <a:pt x="381409" y="786944"/>
                  </a:lnTo>
                  <a:cubicBezTo>
                    <a:pt x="361530" y="798510"/>
                    <a:pt x="336970" y="798510"/>
                    <a:pt x="317091" y="786944"/>
                  </a:cubicBezTo>
                  <a:lnTo>
                    <a:pt x="32159" y="621166"/>
                  </a:lnTo>
                  <a:cubicBezTo>
                    <a:pt x="12249" y="609582"/>
                    <a:pt x="0" y="588284"/>
                    <a:pt x="0" y="565249"/>
                  </a:cubicBezTo>
                  <a:lnTo>
                    <a:pt x="0" y="233261"/>
                  </a:lnTo>
                  <a:cubicBezTo>
                    <a:pt x="0" y="210226"/>
                    <a:pt x="12249" y="188928"/>
                    <a:pt x="32159" y="177344"/>
                  </a:cubicBezTo>
                  <a:lnTo>
                    <a:pt x="317091" y="11566"/>
                  </a:lnTo>
                  <a:cubicBezTo>
                    <a:pt x="336970" y="0"/>
                    <a:pt x="361530" y="0"/>
                    <a:pt x="381409" y="11566"/>
                  </a:cubicBezTo>
                  <a:close/>
                </a:path>
              </a:pathLst>
            </a:custGeom>
            <a:blipFill>
              <a:blip r:embed="rId4"/>
              <a:stretch>
                <a:fillRect l="-46161" t="-1266" r="-46786" b="-12075"/>
              </a:stretch>
            </a:blipFill>
            <a:ln w="26670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6" name="Freeform 6"/>
          <p:cNvSpPr/>
          <p:nvPr/>
        </p:nvSpPr>
        <p:spPr>
          <a:xfrm rot="1789667">
            <a:off x="9299175" y="-2331125"/>
            <a:ext cx="9341030" cy="8301840"/>
          </a:xfrm>
          <a:custGeom>
            <a:avLst/>
            <a:gdLst/>
            <a:ahLst/>
            <a:cxnLst/>
            <a:rect l="l" t="t" r="r" b="b"/>
            <a:pathLst>
              <a:path w="9341030" h="8301840">
                <a:moveTo>
                  <a:pt x="0" y="0"/>
                </a:moveTo>
                <a:lnTo>
                  <a:pt x="9341030" y="0"/>
                </a:lnTo>
                <a:lnTo>
                  <a:pt x="9341030" y="8301840"/>
                </a:lnTo>
                <a:lnTo>
                  <a:pt x="0" y="8301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733951" y="-2223442"/>
            <a:ext cx="6834252" cy="7952584"/>
            <a:chOff x="0" y="0"/>
            <a:chExt cx="6985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8973"/>
              <a:ext cx="698500" cy="794854"/>
            </a:xfrm>
            <a:custGeom>
              <a:avLst/>
              <a:gdLst/>
              <a:ahLst/>
              <a:cxnLst/>
              <a:rect l="l" t="t" r="r" b="b"/>
              <a:pathLst>
                <a:path w="698500" h="794854">
                  <a:moveTo>
                    <a:pt x="389640" y="14526"/>
                  </a:moveTo>
                  <a:lnTo>
                    <a:pt x="658110" y="170728"/>
                  </a:lnTo>
                  <a:cubicBezTo>
                    <a:pt x="683116" y="185277"/>
                    <a:pt x="698500" y="212025"/>
                    <a:pt x="698500" y="240955"/>
                  </a:cubicBezTo>
                  <a:lnTo>
                    <a:pt x="698500" y="553899"/>
                  </a:lnTo>
                  <a:cubicBezTo>
                    <a:pt x="698500" y="582829"/>
                    <a:pt x="683116" y="609577"/>
                    <a:pt x="658110" y="624126"/>
                  </a:cubicBezTo>
                  <a:lnTo>
                    <a:pt x="389640" y="780328"/>
                  </a:lnTo>
                  <a:cubicBezTo>
                    <a:pt x="364672" y="794854"/>
                    <a:pt x="333828" y="794854"/>
                    <a:pt x="308860" y="780328"/>
                  </a:cubicBezTo>
                  <a:lnTo>
                    <a:pt x="40390" y="624126"/>
                  </a:lnTo>
                  <a:cubicBezTo>
                    <a:pt x="15384" y="609577"/>
                    <a:pt x="0" y="582829"/>
                    <a:pt x="0" y="553899"/>
                  </a:cubicBezTo>
                  <a:lnTo>
                    <a:pt x="0" y="240955"/>
                  </a:lnTo>
                  <a:cubicBezTo>
                    <a:pt x="0" y="212025"/>
                    <a:pt x="15384" y="185277"/>
                    <a:pt x="40390" y="170728"/>
                  </a:cubicBezTo>
                  <a:lnTo>
                    <a:pt x="308860" y="14526"/>
                  </a:lnTo>
                  <a:cubicBezTo>
                    <a:pt x="333828" y="0"/>
                    <a:pt x="364672" y="0"/>
                    <a:pt x="389640" y="14526"/>
                  </a:cubicBezTo>
                  <a:close/>
                </a:path>
              </a:pathLst>
            </a:custGeom>
            <a:blipFill>
              <a:blip r:embed="rId5"/>
              <a:stretch>
                <a:fillRect l="-34513" r="-34513"/>
              </a:stretch>
            </a:blipFill>
            <a:ln w="26670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3298526" y="8194787"/>
            <a:ext cx="5453751" cy="1131830"/>
            <a:chOff x="0" y="0"/>
            <a:chExt cx="1627508" cy="3377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27508" cy="337761"/>
            </a:xfrm>
            <a:custGeom>
              <a:avLst/>
              <a:gdLst/>
              <a:ahLst/>
              <a:cxnLst/>
              <a:rect l="l" t="t" r="r" b="b"/>
              <a:pathLst>
                <a:path w="1627508" h="337761">
                  <a:moveTo>
                    <a:pt x="58202" y="0"/>
                  </a:moveTo>
                  <a:lnTo>
                    <a:pt x="1569306" y="0"/>
                  </a:lnTo>
                  <a:cubicBezTo>
                    <a:pt x="1584742" y="0"/>
                    <a:pt x="1599546" y="6132"/>
                    <a:pt x="1610461" y="17047"/>
                  </a:cubicBezTo>
                  <a:cubicBezTo>
                    <a:pt x="1621376" y="27962"/>
                    <a:pt x="1627508" y="42766"/>
                    <a:pt x="1627508" y="58202"/>
                  </a:cubicBezTo>
                  <a:lnTo>
                    <a:pt x="1627508" y="279559"/>
                  </a:lnTo>
                  <a:cubicBezTo>
                    <a:pt x="1627508" y="294995"/>
                    <a:pt x="1621376" y="309799"/>
                    <a:pt x="1610461" y="320714"/>
                  </a:cubicBezTo>
                  <a:cubicBezTo>
                    <a:pt x="1599546" y="331629"/>
                    <a:pt x="1584742" y="337761"/>
                    <a:pt x="1569306" y="337761"/>
                  </a:cubicBezTo>
                  <a:lnTo>
                    <a:pt x="58202" y="337761"/>
                  </a:lnTo>
                  <a:cubicBezTo>
                    <a:pt x="42766" y="337761"/>
                    <a:pt x="27962" y="331629"/>
                    <a:pt x="17047" y="320714"/>
                  </a:cubicBezTo>
                  <a:cubicBezTo>
                    <a:pt x="6132" y="309799"/>
                    <a:pt x="0" y="294995"/>
                    <a:pt x="0" y="279559"/>
                  </a:cubicBezTo>
                  <a:lnTo>
                    <a:pt x="0" y="58202"/>
                  </a:lnTo>
                  <a:cubicBezTo>
                    <a:pt x="0" y="42766"/>
                    <a:pt x="6132" y="27962"/>
                    <a:pt x="17047" y="17047"/>
                  </a:cubicBezTo>
                  <a:cubicBezTo>
                    <a:pt x="27962" y="6132"/>
                    <a:pt x="42766" y="0"/>
                    <a:pt x="582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14320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27508" cy="375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8194787"/>
            <a:ext cx="3496819" cy="1131830"/>
            <a:chOff x="0" y="0"/>
            <a:chExt cx="1043520" cy="33776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43520" cy="337761"/>
            </a:xfrm>
            <a:custGeom>
              <a:avLst/>
              <a:gdLst/>
              <a:ahLst/>
              <a:cxnLst/>
              <a:rect l="l" t="t" r="r" b="b"/>
              <a:pathLst>
                <a:path w="1043520" h="337761">
                  <a:moveTo>
                    <a:pt x="90774" y="0"/>
                  </a:moveTo>
                  <a:lnTo>
                    <a:pt x="952747" y="0"/>
                  </a:lnTo>
                  <a:cubicBezTo>
                    <a:pt x="1002879" y="0"/>
                    <a:pt x="1043520" y="40641"/>
                    <a:pt x="1043520" y="90774"/>
                  </a:cubicBezTo>
                  <a:lnTo>
                    <a:pt x="1043520" y="246987"/>
                  </a:lnTo>
                  <a:cubicBezTo>
                    <a:pt x="1043520" y="297120"/>
                    <a:pt x="1002879" y="337761"/>
                    <a:pt x="952747" y="337761"/>
                  </a:cubicBezTo>
                  <a:lnTo>
                    <a:pt x="90774" y="337761"/>
                  </a:lnTo>
                  <a:cubicBezTo>
                    <a:pt x="66699" y="337761"/>
                    <a:pt x="43610" y="328197"/>
                    <a:pt x="26587" y="311174"/>
                  </a:cubicBezTo>
                  <a:cubicBezTo>
                    <a:pt x="9564" y="294150"/>
                    <a:pt x="0" y="271062"/>
                    <a:pt x="0" y="246987"/>
                  </a:cubicBezTo>
                  <a:lnTo>
                    <a:pt x="0" y="90774"/>
                  </a:lnTo>
                  <a:cubicBezTo>
                    <a:pt x="0" y="66699"/>
                    <a:pt x="9564" y="43610"/>
                    <a:pt x="26587" y="26587"/>
                  </a:cubicBezTo>
                  <a:cubicBezTo>
                    <a:pt x="43610" y="9564"/>
                    <a:pt x="66699" y="0"/>
                    <a:pt x="90774" y="0"/>
                  </a:cubicBezTo>
                  <a:close/>
                </a:path>
              </a:pathLst>
            </a:custGeom>
            <a:solidFill>
              <a:srgbClr val="4578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043520" cy="375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28700" y="2299812"/>
            <a:ext cx="7841918" cy="234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31"/>
              </a:lnSpc>
            </a:pPr>
            <a:r>
              <a:rPr lang="ru-RU" sz="13665" b="1" dirty="0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Название</a:t>
            </a:r>
            <a:endParaRPr lang="en-US" sz="13665" b="1" dirty="0">
              <a:solidFill>
                <a:srgbClr val="457800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5091820" y="8375942"/>
            <a:ext cx="639121" cy="639121"/>
          </a:xfrm>
          <a:custGeom>
            <a:avLst/>
            <a:gdLst/>
            <a:ahLst/>
            <a:cxnLst/>
            <a:rect l="l" t="t" r="r" b="b"/>
            <a:pathLst>
              <a:path w="639121" h="639121">
                <a:moveTo>
                  <a:pt x="0" y="0"/>
                </a:moveTo>
                <a:lnTo>
                  <a:pt x="639121" y="0"/>
                </a:lnTo>
                <a:lnTo>
                  <a:pt x="639121" y="639121"/>
                </a:lnTo>
                <a:lnTo>
                  <a:pt x="0" y="639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6481" y="8449531"/>
            <a:ext cx="91950" cy="130877"/>
          </a:xfrm>
          <a:custGeom>
            <a:avLst/>
            <a:gdLst/>
            <a:ahLst/>
            <a:cxnLst/>
            <a:rect l="l" t="t" r="r" b="b"/>
            <a:pathLst>
              <a:path w="91950" h="130877">
                <a:moveTo>
                  <a:pt x="0" y="0"/>
                </a:moveTo>
                <a:lnTo>
                  <a:pt x="91950" y="0"/>
                </a:lnTo>
                <a:lnTo>
                  <a:pt x="91950" y="130878"/>
                </a:lnTo>
                <a:lnTo>
                  <a:pt x="0" y="130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762641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72751" y="3456329"/>
            <a:ext cx="8451658" cy="1274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6"/>
              </a:lnSpc>
            </a:pPr>
            <a:r>
              <a:rPr lang="ru-RU" sz="3600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Страна происхождения</a:t>
            </a:r>
            <a:endParaRPr lang="en-US" sz="3600" b="1" dirty="0">
              <a:solidFill>
                <a:srgbClr val="000000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683206" y="8409019"/>
            <a:ext cx="1985954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65"/>
              </a:lnSpc>
            </a:pPr>
            <a:r>
              <a:rPr lang="ru-RU" sz="1548" dirty="0">
                <a:solidFill>
                  <a:srgbClr val="FFFFFF"/>
                </a:solidFill>
                <a:latin typeface="Myriad Pro" panose="020B0503030403020204" pitchFamily="34" charset="0"/>
                <a:ea typeface="Neue Montreal"/>
                <a:cs typeface="Neue Montreal"/>
                <a:sym typeface="Neue Montreal"/>
              </a:rPr>
              <a:t>Контактное лицо</a:t>
            </a:r>
            <a:endParaRPr lang="en-US" sz="1548" dirty="0">
              <a:solidFill>
                <a:srgbClr val="FFFFFF"/>
              </a:solidFill>
              <a:latin typeface="Myriad Pro" panose="020B0503030403020204" pitchFamily="34" charset="0"/>
              <a:ea typeface="Neue Montreal"/>
              <a:cs typeface="Neue Montreal"/>
              <a:sym typeface="Neue Montreal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486481" y="8639971"/>
            <a:ext cx="2710638" cy="45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ru-RU" sz="3070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Иван Иванов</a:t>
            </a:r>
            <a:endParaRPr lang="en-US" sz="3070" b="1" dirty="0">
              <a:solidFill>
                <a:srgbClr val="FFFFFF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028700" y="6203316"/>
            <a:ext cx="6590369" cy="114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ru-RU" sz="3721" dirty="0">
                <a:solidFill>
                  <a:srgbClr val="000000"/>
                </a:solidFill>
                <a:latin typeface="Myriad Pro" panose="020B0503030403020204" pitchFamily="34" charset="0"/>
                <a:ea typeface="Neue Montreal"/>
                <a:cs typeface="Neue Montreal"/>
                <a:sym typeface="Neue Montreal"/>
              </a:rPr>
              <a:t>Слоган о натуральности </a:t>
            </a:r>
            <a:r>
              <a:rPr lang="ru-RU" sz="3721">
                <a:solidFill>
                  <a:srgbClr val="000000"/>
                </a:solidFill>
                <a:latin typeface="Myriad Pro" panose="020B0503030403020204" pitchFamily="34" charset="0"/>
                <a:ea typeface="Neue Montreal"/>
                <a:cs typeface="Neue Montreal"/>
                <a:sym typeface="Neue Montreal"/>
              </a:rPr>
              <a:t>/ традициях </a:t>
            </a:r>
            <a:endParaRPr lang="en-US" sz="3721" dirty="0">
              <a:solidFill>
                <a:srgbClr val="000000"/>
              </a:solidFill>
              <a:latin typeface="Myriad Pro" panose="020B0503030403020204" pitchFamily="34" charset="0"/>
              <a:ea typeface="Neue Montreal"/>
              <a:cs typeface="Neue Montreal"/>
              <a:sym typeface="Neue Montreal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937009" y="8676887"/>
            <a:ext cx="2491261" cy="372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9"/>
              </a:lnSpc>
            </a:pPr>
            <a:r>
              <a:rPr lang="en-US" sz="2356" dirty="0">
                <a:solidFill>
                  <a:srgbClr val="000000"/>
                </a:solidFill>
                <a:latin typeface="Myriad Pro" panose="020B0503030403020204" pitchFamily="34" charset="0"/>
                <a:ea typeface="Neue Montreal"/>
                <a:cs typeface="Neue Montreal"/>
                <a:sym typeface="Neue Montreal"/>
              </a:rPr>
              <a:t>yourcompany.com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937009" y="8435089"/>
            <a:ext cx="1446513" cy="221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79"/>
              </a:lnSpc>
            </a:pPr>
            <a:r>
              <a:rPr lang="en-US" sz="1412">
                <a:solidFill>
                  <a:srgbClr val="000000"/>
                </a:solidFill>
                <a:latin typeface="Myriad Pro" panose="020B0503030403020204" pitchFamily="34" charset="0"/>
                <a:ea typeface="Neue Montreal"/>
                <a:cs typeface="Neue Montreal"/>
                <a:sym typeface="Neue Montreal"/>
              </a:rPr>
              <a:t>Website:</a:t>
            </a:r>
          </a:p>
        </p:txBody>
      </p:sp>
      <p:pic>
        <p:nvPicPr>
          <p:cNvPr id="34" name="Рисунок 33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A806D9C-A450-6BF4-9C35-8FB35F6E1B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068462" y="638765"/>
            <a:ext cx="2635614" cy="12543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776121" y="7933785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578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2544944">
            <a:off x="-4097819" y="5645378"/>
            <a:ext cx="12577510" cy="5093892"/>
          </a:xfrm>
          <a:custGeom>
            <a:avLst/>
            <a:gdLst/>
            <a:ahLst/>
            <a:cxnLst/>
            <a:rect l="l" t="t" r="r" b="b"/>
            <a:pathLst>
              <a:path w="12577510" h="5093892">
                <a:moveTo>
                  <a:pt x="0" y="0"/>
                </a:moveTo>
                <a:lnTo>
                  <a:pt x="12577510" y="0"/>
                </a:lnTo>
                <a:lnTo>
                  <a:pt x="12577510" y="5093891"/>
                </a:lnTo>
                <a:lnTo>
                  <a:pt x="0" y="5093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2390946"/>
            <a:ext cx="8206343" cy="192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47"/>
              </a:lnSpc>
            </a:pPr>
            <a:r>
              <a:rPr lang="ru-RU" sz="11247" b="1" dirty="0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Кто мы</a:t>
            </a:r>
            <a:endParaRPr lang="en-US" sz="11247" b="1" dirty="0">
              <a:solidFill>
                <a:srgbClr val="457800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749294" y="5129233"/>
            <a:ext cx="536023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ru-RU" sz="3070" b="1" dirty="0">
                <a:solidFill>
                  <a:srgbClr val="357529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География/страны экспорта</a:t>
            </a:r>
            <a:endParaRPr lang="en-US" sz="3070" b="1" dirty="0">
              <a:solidFill>
                <a:srgbClr val="357529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736802" y="1305932"/>
            <a:ext cx="3935047" cy="45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ru-RU" sz="3070" b="1" dirty="0">
                <a:solidFill>
                  <a:srgbClr val="357529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Описание компании</a:t>
            </a:r>
            <a:endParaRPr lang="en-US" sz="3070" b="1" dirty="0">
              <a:solidFill>
                <a:srgbClr val="357529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731147" y="6413681"/>
            <a:ext cx="3503896" cy="60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0"/>
              </a:lnSpc>
            </a:pPr>
            <a:r>
              <a:rPr lang="ru-RU" sz="4158" b="1" dirty="0">
                <a:solidFill>
                  <a:srgbClr val="357529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Компания</a:t>
            </a:r>
            <a:endParaRPr lang="en-US" sz="4158" b="1" dirty="0">
              <a:solidFill>
                <a:srgbClr val="357529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731147" y="7080156"/>
            <a:ext cx="2802994" cy="348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1"/>
              </a:lnSpc>
            </a:pPr>
            <a:r>
              <a:rPr lang="ru-RU" sz="2369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Год основания</a:t>
            </a:r>
            <a:endParaRPr lang="en-US" sz="2369" b="1" dirty="0">
              <a:solidFill>
                <a:srgbClr val="000000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763000" y="5578074"/>
            <a:ext cx="9052957" cy="4322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599" dirty="0">
                <a:solidFill>
                  <a:srgbClr val="000000"/>
                </a:solidFill>
                <a:latin typeface="Myriad Pro" panose="020B0503030403020204" pitchFamily="34" charset="0"/>
                <a:ea typeface="Neue Montreal"/>
                <a:cs typeface="Neue Montreal"/>
                <a:sym typeface="Neue Montreal"/>
              </a:rPr>
              <a:t>Пример: </a:t>
            </a:r>
            <a:r>
              <a:rPr lang="ru-RU" sz="2800" dirty="0"/>
              <a:t>Продукция компании поставляется не только на внутренний рынок Кыргызстана, но и экспортируется в страны ближнего и дальнего зарубежья. Основными направлениями экспорта являются государства Центральной Азии, а также Россия, Казахстан и Узбекистан.</a:t>
            </a:r>
          </a:p>
          <a:p>
            <a:r>
              <a:rPr lang="ru-RU" sz="2800" dirty="0"/>
              <a:t>Благодаря высокому качеству продукции и соблюдению международных стандартов, компания постепенно расширяет географию поставок, выходя на рынки Ближнего Востока и Европы.</a:t>
            </a:r>
          </a:p>
          <a:p>
            <a:pPr algn="just">
              <a:lnSpc>
                <a:spcPts val="3717"/>
              </a:lnSpc>
            </a:pPr>
            <a:endParaRPr lang="en-US" sz="2599" dirty="0">
              <a:solidFill>
                <a:srgbClr val="000000"/>
              </a:solidFill>
              <a:latin typeface="Myriad Pro" panose="020B0503030403020204" pitchFamily="34" charset="0"/>
              <a:ea typeface="Neue Montreal"/>
              <a:cs typeface="Neue Montreal"/>
              <a:sym typeface="Neue Montreal"/>
            </a:endParaRPr>
          </a:p>
        </p:txBody>
      </p:sp>
      <p:sp>
        <p:nvSpPr>
          <p:cNvPr id="25" name="Freeform 25"/>
          <p:cNvSpPr/>
          <p:nvPr/>
        </p:nvSpPr>
        <p:spPr>
          <a:xfrm rot="-6880409">
            <a:off x="16401168" y="-2300517"/>
            <a:ext cx="3745477" cy="4898767"/>
          </a:xfrm>
          <a:custGeom>
            <a:avLst/>
            <a:gdLst/>
            <a:ahLst/>
            <a:cxnLst/>
            <a:rect l="l" t="t" r="r" b="b"/>
            <a:pathLst>
              <a:path w="3745477" h="4898767">
                <a:moveTo>
                  <a:pt x="0" y="0"/>
                </a:moveTo>
                <a:lnTo>
                  <a:pt x="3745477" y="0"/>
                </a:lnTo>
                <a:lnTo>
                  <a:pt x="3745477" y="4898767"/>
                </a:lnTo>
                <a:lnTo>
                  <a:pt x="0" y="4898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82671" t="-20218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8749294" y="1757917"/>
            <a:ext cx="8024257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599" dirty="0">
                <a:solidFill>
                  <a:srgbClr val="000000"/>
                </a:solidFill>
                <a:latin typeface="Myriad Pro" panose="020B0503030403020204" pitchFamily="34" charset="0"/>
                <a:ea typeface="Neue Montreal"/>
                <a:cs typeface="Neue Montreal"/>
                <a:sym typeface="Neue Montreal"/>
              </a:rPr>
              <a:t>Пример: </a:t>
            </a:r>
            <a:r>
              <a:rPr lang="ru-RU" sz="2800" dirty="0"/>
              <a:t>Компания является сельскохозяйственным предприятием Кыргызстана, которое занимается выращиванием экологически чистой продукции и развитием агробизнеса. В своей работе мы сочетаем традиционные методы с современными технологиями, чтобы получать качественный урожай и обеспечивать устойчивое развитие.</a:t>
            </a:r>
            <a:endParaRPr lang="en-US" sz="2599" dirty="0">
              <a:solidFill>
                <a:srgbClr val="000000"/>
              </a:solidFill>
              <a:latin typeface="Myriad Pro" panose="020B0503030403020204" pitchFamily="34" charset="0"/>
              <a:ea typeface="Neue Montreal"/>
              <a:cs typeface="Neue Montreal"/>
              <a:sym typeface="Neue Montreal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711067" y="9239250"/>
            <a:ext cx="673366" cy="291231"/>
          </a:xfrm>
          <a:custGeom>
            <a:avLst/>
            <a:gdLst/>
            <a:ahLst/>
            <a:cxnLst/>
            <a:rect l="l" t="t" r="r" b="b"/>
            <a:pathLst>
              <a:path w="673366" h="291231">
                <a:moveTo>
                  <a:pt x="0" y="0"/>
                </a:moveTo>
                <a:lnTo>
                  <a:pt x="673366" y="0"/>
                </a:lnTo>
                <a:lnTo>
                  <a:pt x="673366" y="291231"/>
                </a:lnTo>
                <a:lnTo>
                  <a:pt x="0" y="2912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0" name="Рисунок 29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43FED71-5465-60B9-2964-3DDDDA3C60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068462" y="638765"/>
            <a:ext cx="2635614" cy="1254380"/>
          </a:xfrm>
          <a:prstGeom prst="rect">
            <a:avLst/>
          </a:prstGeom>
        </p:spPr>
      </p:pic>
      <p:grpSp>
        <p:nvGrpSpPr>
          <p:cNvPr id="31" name="Group 7">
            <a:extLst>
              <a:ext uri="{FF2B5EF4-FFF2-40B4-BE49-F238E27FC236}">
                <a16:creationId xmlns:a16="http://schemas.microsoft.com/office/drawing/2014/main" id="{4C4C4E31-C202-8A3D-3C35-F5E2FA816E6D}"/>
              </a:ext>
            </a:extLst>
          </p:cNvPr>
          <p:cNvGrpSpPr/>
          <p:nvPr/>
        </p:nvGrpSpPr>
        <p:grpSpPr>
          <a:xfrm>
            <a:off x="1099921" y="4345671"/>
            <a:ext cx="4205420" cy="4893579"/>
            <a:chOff x="0" y="0"/>
            <a:chExt cx="698500" cy="812800"/>
          </a:xfrm>
        </p:grpSpPr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D25C97A5-C335-6FAF-1070-C4B163997738}"/>
                </a:ext>
              </a:extLst>
            </p:cNvPr>
            <p:cNvSpPr/>
            <p:nvPr/>
          </p:nvSpPr>
          <p:spPr>
            <a:xfrm>
              <a:off x="0" y="8973"/>
              <a:ext cx="698500" cy="794854"/>
            </a:xfrm>
            <a:custGeom>
              <a:avLst/>
              <a:gdLst/>
              <a:ahLst/>
              <a:cxnLst/>
              <a:rect l="l" t="t" r="r" b="b"/>
              <a:pathLst>
                <a:path w="698500" h="794854">
                  <a:moveTo>
                    <a:pt x="389640" y="14526"/>
                  </a:moveTo>
                  <a:lnTo>
                    <a:pt x="658110" y="170728"/>
                  </a:lnTo>
                  <a:cubicBezTo>
                    <a:pt x="683116" y="185277"/>
                    <a:pt x="698500" y="212025"/>
                    <a:pt x="698500" y="240955"/>
                  </a:cubicBezTo>
                  <a:lnTo>
                    <a:pt x="698500" y="553899"/>
                  </a:lnTo>
                  <a:cubicBezTo>
                    <a:pt x="698500" y="582829"/>
                    <a:pt x="683116" y="609577"/>
                    <a:pt x="658110" y="624126"/>
                  </a:cubicBezTo>
                  <a:lnTo>
                    <a:pt x="389640" y="780328"/>
                  </a:lnTo>
                  <a:cubicBezTo>
                    <a:pt x="364672" y="794854"/>
                    <a:pt x="333828" y="794854"/>
                    <a:pt x="308860" y="780328"/>
                  </a:cubicBezTo>
                  <a:lnTo>
                    <a:pt x="40390" y="624126"/>
                  </a:lnTo>
                  <a:cubicBezTo>
                    <a:pt x="15384" y="609577"/>
                    <a:pt x="0" y="582829"/>
                    <a:pt x="0" y="553899"/>
                  </a:cubicBezTo>
                  <a:lnTo>
                    <a:pt x="0" y="240955"/>
                  </a:lnTo>
                  <a:cubicBezTo>
                    <a:pt x="0" y="212025"/>
                    <a:pt x="15384" y="185277"/>
                    <a:pt x="40390" y="170728"/>
                  </a:cubicBezTo>
                  <a:lnTo>
                    <a:pt x="308860" y="14526"/>
                  </a:lnTo>
                  <a:cubicBezTo>
                    <a:pt x="333828" y="0"/>
                    <a:pt x="364672" y="0"/>
                    <a:pt x="389640" y="14526"/>
                  </a:cubicBezTo>
                  <a:close/>
                </a:path>
              </a:pathLst>
            </a:custGeom>
            <a:blipFill>
              <a:blip r:embed="rId9"/>
              <a:stretch>
                <a:fillRect l="-34513" r="-34513"/>
              </a:stretch>
            </a:blipFill>
            <a:ln w="266700" cap="rnd">
              <a:solidFill>
                <a:srgbClr val="FFFFFF"/>
              </a:solidFill>
              <a:prstDash val="solid"/>
              <a:round/>
            </a:ln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028700" y="4800282"/>
            <a:ext cx="7677301" cy="2456736"/>
          </a:xfrm>
          <a:custGeom>
            <a:avLst/>
            <a:gdLst/>
            <a:ahLst/>
            <a:cxnLst/>
            <a:rect l="l" t="t" r="r" b="b"/>
            <a:pathLst>
              <a:path w="7677301" h="2456736">
                <a:moveTo>
                  <a:pt x="0" y="0"/>
                </a:moveTo>
                <a:lnTo>
                  <a:pt x="7677301" y="0"/>
                </a:lnTo>
                <a:lnTo>
                  <a:pt x="7677301" y="2456737"/>
                </a:lnTo>
                <a:lnTo>
                  <a:pt x="0" y="2456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368950" y="-3141689"/>
            <a:ext cx="7837197" cy="7837197"/>
          </a:xfrm>
          <a:custGeom>
            <a:avLst/>
            <a:gdLst/>
            <a:ahLst/>
            <a:cxnLst/>
            <a:rect l="l" t="t" r="r" b="b"/>
            <a:pathLst>
              <a:path w="7837197" h="7837197">
                <a:moveTo>
                  <a:pt x="0" y="0"/>
                </a:moveTo>
                <a:lnTo>
                  <a:pt x="7837197" y="0"/>
                </a:lnTo>
                <a:lnTo>
                  <a:pt x="7837197" y="7837196"/>
                </a:lnTo>
                <a:lnTo>
                  <a:pt x="0" y="7837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2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581999" y="4800282"/>
            <a:ext cx="7677301" cy="2456736"/>
          </a:xfrm>
          <a:custGeom>
            <a:avLst/>
            <a:gdLst/>
            <a:ahLst/>
            <a:cxnLst/>
            <a:rect l="l" t="t" r="r" b="b"/>
            <a:pathLst>
              <a:path w="7677301" h="2456736">
                <a:moveTo>
                  <a:pt x="0" y="0"/>
                </a:moveTo>
                <a:lnTo>
                  <a:pt x="7677301" y="0"/>
                </a:lnTo>
                <a:lnTo>
                  <a:pt x="7677301" y="2456737"/>
                </a:lnTo>
                <a:lnTo>
                  <a:pt x="0" y="2456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267632" y="6332416"/>
            <a:ext cx="6136152" cy="2925884"/>
            <a:chOff x="0" y="0"/>
            <a:chExt cx="1632160" cy="7782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32160" cy="778258"/>
            </a:xfrm>
            <a:custGeom>
              <a:avLst/>
              <a:gdLst/>
              <a:ahLst/>
              <a:cxnLst/>
              <a:rect l="l" t="t" r="r" b="b"/>
              <a:pathLst>
                <a:path w="1632160" h="778258">
                  <a:moveTo>
                    <a:pt x="64346" y="0"/>
                  </a:moveTo>
                  <a:lnTo>
                    <a:pt x="1567814" y="0"/>
                  </a:lnTo>
                  <a:cubicBezTo>
                    <a:pt x="1584880" y="0"/>
                    <a:pt x="1601246" y="6779"/>
                    <a:pt x="1613314" y="18847"/>
                  </a:cubicBezTo>
                  <a:cubicBezTo>
                    <a:pt x="1625381" y="30914"/>
                    <a:pt x="1632160" y="47281"/>
                    <a:pt x="1632160" y="64346"/>
                  </a:cubicBezTo>
                  <a:lnTo>
                    <a:pt x="1632160" y="713912"/>
                  </a:lnTo>
                  <a:cubicBezTo>
                    <a:pt x="1632160" y="749450"/>
                    <a:pt x="1603352" y="778258"/>
                    <a:pt x="1567814" y="778258"/>
                  </a:cubicBezTo>
                  <a:lnTo>
                    <a:pt x="64346" y="778258"/>
                  </a:lnTo>
                  <a:cubicBezTo>
                    <a:pt x="47281" y="778258"/>
                    <a:pt x="30914" y="771479"/>
                    <a:pt x="18847" y="759412"/>
                  </a:cubicBezTo>
                  <a:cubicBezTo>
                    <a:pt x="6779" y="747344"/>
                    <a:pt x="0" y="730978"/>
                    <a:pt x="0" y="713912"/>
                  </a:cubicBezTo>
                  <a:lnTo>
                    <a:pt x="0" y="64346"/>
                  </a:lnTo>
                  <a:cubicBezTo>
                    <a:pt x="0" y="47281"/>
                    <a:pt x="6779" y="30914"/>
                    <a:pt x="18847" y="18847"/>
                  </a:cubicBezTo>
                  <a:cubicBezTo>
                    <a:pt x="30914" y="6779"/>
                    <a:pt x="47281" y="0"/>
                    <a:pt x="64346" y="0"/>
                  </a:cubicBezTo>
                  <a:close/>
                </a:path>
              </a:pathLst>
            </a:custGeom>
            <a:solidFill>
              <a:srgbClr val="4578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32160" cy="816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820931" y="6332416"/>
            <a:ext cx="6136152" cy="2925884"/>
            <a:chOff x="0" y="0"/>
            <a:chExt cx="1632160" cy="7782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32160" cy="778258"/>
            </a:xfrm>
            <a:custGeom>
              <a:avLst/>
              <a:gdLst/>
              <a:ahLst/>
              <a:cxnLst/>
              <a:rect l="l" t="t" r="r" b="b"/>
              <a:pathLst>
                <a:path w="1632160" h="778258">
                  <a:moveTo>
                    <a:pt x="64346" y="0"/>
                  </a:moveTo>
                  <a:lnTo>
                    <a:pt x="1567814" y="0"/>
                  </a:lnTo>
                  <a:cubicBezTo>
                    <a:pt x="1584880" y="0"/>
                    <a:pt x="1601246" y="6779"/>
                    <a:pt x="1613314" y="18847"/>
                  </a:cubicBezTo>
                  <a:cubicBezTo>
                    <a:pt x="1625381" y="30914"/>
                    <a:pt x="1632160" y="47281"/>
                    <a:pt x="1632160" y="64346"/>
                  </a:cubicBezTo>
                  <a:lnTo>
                    <a:pt x="1632160" y="713912"/>
                  </a:lnTo>
                  <a:cubicBezTo>
                    <a:pt x="1632160" y="749450"/>
                    <a:pt x="1603352" y="778258"/>
                    <a:pt x="1567814" y="778258"/>
                  </a:cubicBezTo>
                  <a:lnTo>
                    <a:pt x="64346" y="778258"/>
                  </a:lnTo>
                  <a:cubicBezTo>
                    <a:pt x="47281" y="778258"/>
                    <a:pt x="30914" y="771479"/>
                    <a:pt x="18847" y="759412"/>
                  </a:cubicBezTo>
                  <a:cubicBezTo>
                    <a:pt x="6779" y="747344"/>
                    <a:pt x="0" y="730978"/>
                    <a:pt x="0" y="713912"/>
                  </a:cubicBezTo>
                  <a:lnTo>
                    <a:pt x="0" y="64346"/>
                  </a:lnTo>
                  <a:cubicBezTo>
                    <a:pt x="0" y="47281"/>
                    <a:pt x="6779" y="30914"/>
                    <a:pt x="18847" y="18847"/>
                  </a:cubicBezTo>
                  <a:cubicBezTo>
                    <a:pt x="30914" y="6779"/>
                    <a:pt x="47281" y="0"/>
                    <a:pt x="64346" y="0"/>
                  </a:cubicBezTo>
                  <a:close/>
                </a:path>
              </a:pathLst>
            </a:custGeom>
            <a:solidFill>
              <a:srgbClr val="4578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632160" cy="816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650256" y="7126129"/>
            <a:ext cx="3055745" cy="2132171"/>
            <a:chOff x="0" y="0"/>
            <a:chExt cx="812800" cy="5671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567138"/>
            </a:xfrm>
            <a:custGeom>
              <a:avLst/>
              <a:gdLst/>
              <a:ahLst/>
              <a:cxnLst/>
              <a:rect l="l" t="t" r="r" b="b"/>
              <a:pathLst>
                <a:path w="812800" h="567138">
                  <a:moveTo>
                    <a:pt x="0" y="0"/>
                  </a:moveTo>
                  <a:lnTo>
                    <a:pt x="812800" y="0"/>
                  </a:lnTo>
                  <a:lnTo>
                    <a:pt x="812800" y="567138"/>
                  </a:lnTo>
                  <a:lnTo>
                    <a:pt x="0" y="567138"/>
                  </a:lnTo>
                  <a:close/>
                </a:path>
              </a:pathLst>
            </a:custGeom>
            <a:solidFill>
              <a:srgbClr val="4578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60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203555" y="7126129"/>
            <a:ext cx="3055745" cy="2132171"/>
            <a:chOff x="0" y="0"/>
            <a:chExt cx="812800" cy="56713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567138"/>
            </a:xfrm>
            <a:custGeom>
              <a:avLst/>
              <a:gdLst/>
              <a:ahLst/>
              <a:cxnLst/>
              <a:rect l="l" t="t" r="r" b="b"/>
              <a:pathLst>
                <a:path w="812800" h="567138">
                  <a:moveTo>
                    <a:pt x="0" y="0"/>
                  </a:moveTo>
                  <a:lnTo>
                    <a:pt x="812800" y="0"/>
                  </a:lnTo>
                  <a:lnTo>
                    <a:pt x="812800" y="567138"/>
                  </a:lnTo>
                  <a:lnTo>
                    <a:pt x="0" y="567138"/>
                  </a:lnTo>
                  <a:close/>
                </a:path>
              </a:pathLst>
            </a:custGeom>
            <a:solidFill>
              <a:srgbClr val="4578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60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946458" y="-2564182"/>
            <a:ext cx="6682182" cy="668218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2486" r="-22088" b="-3082"/>
              </a:stretch>
            </a:blipFill>
            <a:ln w="2476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6" name="TextBox 26"/>
          <p:cNvSpPr txBox="1"/>
          <p:nvPr/>
        </p:nvSpPr>
        <p:spPr>
          <a:xfrm>
            <a:off x="1028700" y="2371896"/>
            <a:ext cx="10875731" cy="183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79"/>
              </a:lnSpc>
            </a:pPr>
            <a:r>
              <a:rPr lang="ru-RU" sz="8000" b="1" dirty="0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Миссия/Ценности</a:t>
            </a:r>
            <a:endParaRPr lang="en-US" sz="8000" b="1" dirty="0">
              <a:solidFill>
                <a:srgbClr val="457800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608267" y="5045872"/>
            <a:ext cx="315678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ru-RU" sz="3070" b="1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Философия: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12487" y="4913499"/>
            <a:ext cx="3383888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ru-RU" sz="3070" b="1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Цитата руководителя</a:t>
            </a:r>
            <a:endParaRPr lang="en-US" sz="3070" b="1" dirty="0">
              <a:solidFill>
                <a:srgbClr val="FFFFFF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814821" y="6294316"/>
            <a:ext cx="6306282" cy="2434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52"/>
              </a:lnSpc>
            </a:pPr>
            <a:r>
              <a:rPr lang="ru-RU" sz="2204" dirty="0">
                <a:solidFill>
                  <a:srgbClr val="FFFFFF"/>
                </a:solidFill>
                <a:latin typeface="Myriad Pro" panose="020B0503030403020204" pitchFamily="34" charset="0"/>
                <a:ea typeface="Neue Montreal"/>
                <a:cs typeface="Neue Montreal"/>
                <a:sym typeface="Neue Montreal"/>
              </a:rPr>
              <a:t>Пример: Мы строим бизнес на принципах честности, ответственности и устойчивого развития. Для нас важно не только качество продукции, но и забота об окружающей среде, поддержка местных сообществ и вклад в развитие сельского хозяйства страны.</a:t>
            </a:r>
            <a:endParaRPr lang="en-US" sz="2204" dirty="0">
              <a:solidFill>
                <a:srgbClr val="FFFFFF"/>
              </a:solidFill>
              <a:latin typeface="Myriad Pro" panose="020B0503030403020204" pitchFamily="34" charset="0"/>
              <a:ea typeface="Neue Montreal"/>
              <a:cs typeface="Neue Montreal"/>
              <a:sym typeface="Neue Montreal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361924" y="6294316"/>
            <a:ext cx="6306282" cy="2024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52"/>
              </a:lnSpc>
            </a:pPr>
            <a:r>
              <a:rPr lang="ru-RU" sz="2204" dirty="0">
                <a:solidFill>
                  <a:srgbClr val="FFFFFF"/>
                </a:solidFill>
                <a:latin typeface="Myriad Pro" panose="020B0503030403020204" pitchFamily="34" charset="0"/>
                <a:ea typeface="Neue Montreal"/>
                <a:cs typeface="Neue Montreal"/>
                <a:sym typeface="Neue Montreal"/>
              </a:rPr>
              <a:t>Пример: "Наша компания растёт вместе с Кыргызстаном. Мы уверены, что сочетание традиций и современных технологий поможет нам создавать продукты, которыми можно гордиться на мировом рынке."</a:t>
            </a:r>
            <a:endParaRPr lang="en-US" sz="2204" dirty="0">
              <a:solidFill>
                <a:srgbClr val="FFFFFF"/>
              </a:solidFill>
              <a:latin typeface="Myriad Pro" panose="020B0503030403020204" pitchFamily="34" charset="0"/>
              <a:ea typeface="Neue Montreal"/>
              <a:cs typeface="Neue Montreal"/>
              <a:sym typeface="Neue Montreal"/>
            </a:endParaRPr>
          </a:p>
        </p:txBody>
      </p:sp>
      <p:sp>
        <p:nvSpPr>
          <p:cNvPr id="34" name="Freeform 34"/>
          <p:cNvSpPr/>
          <p:nvPr/>
        </p:nvSpPr>
        <p:spPr>
          <a:xfrm rot="-5400000">
            <a:off x="7539650" y="5568038"/>
            <a:ext cx="149558" cy="421290"/>
          </a:xfrm>
          <a:custGeom>
            <a:avLst/>
            <a:gdLst/>
            <a:ahLst/>
            <a:cxnLst/>
            <a:rect l="l" t="t" r="r" b="b"/>
            <a:pathLst>
              <a:path w="149558" h="421290">
                <a:moveTo>
                  <a:pt x="0" y="0"/>
                </a:moveTo>
                <a:lnTo>
                  <a:pt x="149558" y="0"/>
                </a:lnTo>
                <a:lnTo>
                  <a:pt x="149558" y="421290"/>
                </a:lnTo>
                <a:lnTo>
                  <a:pt x="0" y="421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5400000">
            <a:off x="16121525" y="5568038"/>
            <a:ext cx="149558" cy="421290"/>
          </a:xfrm>
          <a:custGeom>
            <a:avLst/>
            <a:gdLst/>
            <a:ahLst/>
            <a:cxnLst/>
            <a:rect l="l" t="t" r="r" b="b"/>
            <a:pathLst>
              <a:path w="149558" h="421290">
                <a:moveTo>
                  <a:pt x="0" y="0"/>
                </a:moveTo>
                <a:lnTo>
                  <a:pt x="149557" y="0"/>
                </a:lnTo>
                <a:lnTo>
                  <a:pt x="149557" y="421290"/>
                </a:lnTo>
                <a:lnTo>
                  <a:pt x="0" y="421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286682" y="5157691"/>
            <a:ext cx="177906" cy="257138"/>
          </a:xfrm>
          <a:custGeom>
            <a:avLst/>
            <a:gdLst/>
            <a:ahLst/>
            <a:cxnLst/>
            <a:rect l="l" t="t" r="r" b="b"/>
            <a:pathLst>
              <a:path w="177906" h="257138">
                <a:moveTo>
                  <a:pt x="0" y="0"/>
                </a:moveTo>
                <a:lnTo>
                  <a:pt x="177906" y="0"/>
                </a:lnTo>
                <a:lnTo>
                  <a:pt x="177906" y="257138"/>
                </a:lnTo>
                <a:lnTo>
                  <a:pt x="0" y="257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588265"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9820931" y="5157691"/>
            <a:ext cx="177906" cy="257138"/>
          </a:xfrm>
          <a:custGeom>
            <a:avLst/>
            <a:gdLst/>
            <a:ahLst/>
            <a:cxnLst/>
            <a:rect l="l" t="t" r="r" b="b"/>
            <a:pathLst>
              <a:path w="177906" h="257138">
                <a:moveTo>
                  <a:pt x="0" y="0"/>
                </a:moveTo>
                <a:lnTo>
                  <a:pt x="177907" y="0"/>
                </a:lnTo>
                <a:lnTo>
                  <a:pt x="177907" y="257138"/>
                </a:lnTo>
                <a:lnTo>
                  <a:pt x="0" y="257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588265"/>
            </a:stretch>
          </a:blipFill>
        </p:spPr>
      </p:sp>
      <p:pic>
        <p:nvPicPr>
          <p:cNvPr id="38" name="Рисунок 37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D5C3186-41A2-84E6-E7DE-5F92EBCF89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068462" y="638765"/>
            <a:ext cx="2635614" cy="12543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600867" y="5830190"/>
            <a:ext cx="5339080" cy="4875183"/>
          </a:xfrm>
          <a:custGeom>
            <a:avLst/>
            <a:gdLst/>
            <a:ahLst/>
            <a:cxnLst/>
            <a:rect l="l" t="t" r="r" b="b"/>
            <a:pathLst>
              <a:path w="5339080" h="4875183">
                <a:moveTo>
                  <a:pt x="0" y="0"/>
                </a:moveTo>
                <a:lnTo>
                  <a:pt x="5339079" y="0"/>
                </a:lnTo>
                <a:lnTo>
                  <a:pt x="5339079" y="4875183"/>
                </a:lnTo>
                <a:lnTo>
                  <a:pt x="0" y="487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1792"/>
            </a:stretch>
          </a:blipFill>
        </p:spPr>
      </p:sp>
      <p:sp>
        <p:nvSpPr>
          <p:cNvPr id="3" name="Freeform 3"/>
          <p:cNvSpPr/>
          <p:nvPr/>
        </p:nvSpPr>
        <p:spPr>
          <a:xfrm rot="-6537963">
            <a:off x="14229450" y="-441519"/>
            <a:ext cx="5804403" cy="4194634"/>
          </a:xfrm>
          <a:custGeom>
            <a:avLst/>
            <a:gdLst/>
            <a:ahLst/>
            <a:cxnLst/>
            <a:rect l="l" t="t" r="r" b="b"/>
            <a:pathLst>
              <a:path w="5804403" h="4194634">
                <a:moveTo>
                  <a:pt x="0" y="0"/>
                </a:moveTo>
                <a:lnTo>
                  <a:pt x="5804403" y="0"/>
                </a:lnTo>
                <a:lnTo>
                  <a:pt x="5804403" y="4194634"/>
                </a:lnTo>
                <a:lnTo>
                  <a:pt x="0" y="4194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1792" t="-2635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60308" y="1991245"/>
            <a:ext cx="11698992" cy="6653801"/>
          </a:xfrm>
          <a:custGeom>
            <a:avLst/>
            <a:gdLst/>
            <a:ahLst/>
            <a:cxnLst/>
            <a:rect l="l" t="t" r="r" b="b"/>
            <a:pathLst>
              <a:path w="11698992" h="6653801">
                <a:moveTo>
                  <a:pt x="0" y="0"/>
                </a:moveTo>
                <a:lnTo>
                  <a:pt x="11698992" y="0"/>
                </a:lnTo>
                <a:lnTo>
                  <a:pt x="11698992" y="6653802"/>
                </a:lnTo>
                <a:lnTo>
                  <a:pt x="0" y="66538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61219" y="3871976"/>
            <a:ext cx="3095620" cy="3138778"/>
          </a:xfrm>
          <a:custGeom>
            <a:avLst/>
            <a:gdLst/>
            <a:ahLst/>
            <a:cxnLst/>
            <a:rect l="l" t="t" r="r" b="b"/>
            <a:pathLst>
              <a:path w="3095620" h="3138778">
                <a:moveTo>
                  <a:pt x="0" y="0"/>
                </a:moveTo>
                <a:lnTo>
                  <a:pt x="3095619" y="0"/>
                </a:lnTo>
                <a:lnTo>
                  <a:pt x="3095619" y="3138778"/>
                </a:lnTo>
                <a:lnTo>
                  <a:pt x="0" y="3138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-1815094" y="3298172"/>
            <a:ext cx="7046416" cy="4286386"/>
            <a:chOff x="0" y="0"/>
            <a:chExt cx="6263282" cy="381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63282" cy="3810000"/>
            </a:xfrm>
            <a:custGeom>
              <a:avLst/>
              <a:gdLst/>
              <a:ahLst/>
              <a:cxnLst/>
              <a:rect l="l" t="t" r="r" b="b"/>
              <a:pathLst>
                <a:path w="6263282" h="3810000">
                  <a:moveTo>
                    <a:pt x="0" y="1905000"/>
                  </a:moveTo>
                  <a:cubicBezTo>
                    <a:pt x="0" y="853440"/>
                    <a:pt x="841785" y="0"/>
                    <a:pt x="1878985" y="0"/>
                  </a:cubicBezTo>
                  <a:lnTo>
                    <a:pt x="4384298" y="0"/>
                  </a:lnTo>
                  <a:cubicBezTo>
                    <a:pt x="5421497" y="0"/>
                    <a:pt x="6263282" y="853440"/>
                    <a:pt x="6263282" y="1905000"/>
                  </a:cubicBezTo>
                  <a:cubicBezTo>
                    <a:pt x="6263282" y="2956560"/>
                    <a:pt x="5421497" y="3810000"/>
                    <a:pt x="4384298" y="3810000"/>
                  </a:cubicBezTo>
                  <a:lnTo>
                    <a:pt x="1878985" y="3810000"/>
                  </a:lnTo>
                  <a:cubicBezTo>
                    <a:pt x="841785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8"/>
              <a:stretch>
                <a:fillRect t="-4796" b="-4796"/>
              </a:stretch>
            </a:blipFill>
            <a:ln w="22860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6" name="TextBox 16"/>
          <p:cNvSpPr txBox="1"/>
          <p:nvPr/>
        </p:nvSpPr>
        <p:spPr>
          <a:xfrm>
            <a:off x="6337986" y="4946957"/>
            <a:ext cx="269114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Ключевые </a:t>
            </a:r>
          </a:p>
          <a:p>
            <a:pPr algn="ctr"/>
            <a:r>
              <a:rPr lang="ru-RU" sz="2800" b="1" dirty="0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преимущества</a:t>
            </a:r>
            <a:endParaRPr lang="en-US" sz="2800" b="1" dirty="0">
              <a:solidFill>
                <a:srgbClr val="457800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384914" y="2365315"/>
            <a:ext cx="826963" cy="61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1"/>
              </a:lnSpc>
            </a:pPr>
            <a:r>
              <a:rPr lang="en-US" sz="4645" b="1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51371" y="4162998"/>
            <a:ext cx="826963" cy="61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1"/>
              </a:lnSpc>
            </a:pPr>
            <a:r>
              <a:rPr lang="en-US" sz="4645" b="1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75835" y="5957059"/>
            <a:ext cx="826963" cy="61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1"/>
              </a:lnSpc>
            </a:pPr>
            <a:r>
              <a:rPr lang="en-US" sz="4645" b="1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286070" y="7712614"/>
            <a:ext cx="826963" cy="61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1"/>
              </a:lnSpc>
            </a:pPr>
            <a:r>
              <a:rPr lang="en-US" sz="4645" b="1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678995" y="2336740"/>
            <a:ext cx="7304205" cy="459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30"/>
              </a:lnSpc>
            </a:pPr>
            <a:r>
              <a:rPr lang="ru-RU" sz="2800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Органика, без ГМО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834258" y="4111320"/>
            <a:ext cx="4853542" cy="459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30"/>
              </a:lnSpc>
            </a:pPr>
            <a:r>
              <a:rPr lang="ru-RU" sz="2800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Стабильные поставки</a:t>
            </a:r>
            <a:endParaRPr lang="en-US" sz="2800" b="1" dirty="0">
              <a:solidFill>
                <a:srgbClr val="FFFFFF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824265" y="5667397"/>
            <a:ext cx="6281970" cy="980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30"/>
              </a:lnSpc>
            </a:pPr>
            <a:r>
              <a:rPr lang="ru-RU" sz="2800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Сертификация:</a:t>
            </a:r>
          </a:p>
          <a:p>
            <a:pPr algn="l">
              <a:lnSpc>
                <a:spcPts val="3830"/>
              </a:lnSpc>
            </a:pPr>
            <a:r>
              <a:rPr lang="en-US" sz="2800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ISO, Organic, Halal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568133" y="7499885"/>
            <a:ext cx="7745210" cy="980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30"/>
              </a:lnSpc>
            </a:pPr>
            <a:r>
              <a:rPr lang="ru-RU" sz="2800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Гарантия качества,</a:t>
            </a:r>
          </a:p>
          <a:p>
            <a:pPr algn="l">
              <a:lnSpc>
                <a:spcPts val="3830"/>
              </a:lnSpc>
            </a:pPr>
            <a:r>
              <a:rPr lang="ru-RU" sz="2800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логистика</a:t>
            </a:r>
          </a:p>
        </p:txBody>
      </p:sp>
      <p:pic>
        <p:nvPicPr>
          <p:cNvPr id="29" name="Рисунок 28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4F4C409-B839-64DD-6B16-7DBB300F45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068462" y="638765"/>
            <a:ext cx="2635614" cy="12543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2209868" y="-1300903"/>
            <a:ext cx="9217341" cy="8376258"/>
          </a:xfrm>
          <a:custGeom>
            <a:avLst/>
            <a:gdLst/>
            <a:ahLst/>
            <a:cxnLst/>
            <a:rect l="l" t="t" r="r" b="b"/>
            <a:pathLst>
              <a:path w="9217341" h="8376258">
                <a:moveTo>
                  <a:pt x="0" y="0"/>
                </a:moveTo>
                <a:lnTo>
                  <a:pt x="9217340" y="0"/>
                </a:lnTo>
                <a:lnTo>
                  <a:pt x="9217340" y="8376259"/>
                </a:lnTo>
                <a:lnTo>
                  <a:pt x="0" y="837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3213876" y="-304313"/>
            <a:ext cx="7321305" cy="6339920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43542" y="0"/>
              <a:ext cx="4195356" cy="3708400"/>
            </a:xfrm>
            <a:custGeom>
              <a:avLst/>
              <a:gdLst/>
              <a:ahLst/>
              <a:cxnLst/>
              <a:rect l="l" t="t" r="r" b="b"/>
              <a:pathLst>
                <a:path w="4195356" h="3708400">
                  <a:moveTo>
                    <a:pt x="2939859" y="0"/>
                  </a:moveTo>
                  <a:lnTo>
                    <a:pt x="1255497" y="0"/>
                  </a:lnTo>
                  <a:cubicBezTo>
                    <a:pt x="1114144" y="0"/>
                    <a:pt x="983527" y="75408"/>
                    <a:pt x="912846" y="197821"/>
                  </a:cubicBezTo>
                  <a:lnTo>
                    <a:pt x="70680" y="1656379"/>
                  </a:lnTo>
                  <a:cubicBezTo>
                    <a:pt x="0" y="1778789"/>
                    <a:pt x="0" y="1929611"/>
                    <a:pt x="70680" y="2052021"/>
                  </a:cubicBezTo>
                  <a:lnTo>
                    <a:pt x="912846" y="3510578"/>
                  </a:lnTo>
                  <a:cubicBezTo>
                    <a:pt x="983527" y="3632991"/>
                    <a:pt x="1114144" y="3708400"/>
                    <a:pt x="1255497" y="3708400"/>
                  </a:cubicBezTo>
                  <a:lnTo>
                    <a:pt x="2939859" y="3708400"/>
                  </a:lnTo>
                  <a:cubicBezTo>
                    <a:pt x="3081212" y="3708400"/>
                    <a:pt x="3211829" y="3632991"/>
                    <a:pt x="3282510" y="3510578"/>
                  </a:cubicBezTo>
                  <a:lnTo>
                    <a:pt x="4124676" y="2052021"/>
                  </a:lnTo>
                  <a:cubicBezTo>
                    <a:pt x="4195356" y="1929611"/>
                    <a:pt x="4195356" y="1778789"/>
                    <a:pt x="4124676" y="1656379"/>
                  </a:cubicBezTo>
                  <a:lnTo>
                    <a:pt x="3282510" y="197821"/>
                  </a:lnTo>
                  <a:cubicBezTo>
                    <a:pt x="3211829" y="75408"/>
                    <a:pt x="3081212" y="0"/>
                    <a:pt x="2939859" y="0"/>
                  </a:cubicBezTo>
                  <a:close/>
                </a:path>
              </a:pathLst>
            </a:custGeom>
            <a:blipFill>
              <a:blip r:embed="rId3"/>
              <a:stretch>
                <a:fillRect l="-45839" r="-1471" b="-10166"/>
              </a:stretch>
            </a:blipFill>
            <a:ln w="238125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2" name="Freeform 12"/>
          <p:cNvSpPr/>
          <p:nvPr/>
        </p:nvSpPr>
        <p:spPr>
          <a:xfrm>
            <a:off x="10047384" y="1927980"/>
            <a:ext cx="6749481" cy="6133591"/>
          </a:xfrm>
          <a:custGeom>
            <a:avLst/>
            <a:gdLst/>
            <a:ahLst/>
            <a:cxnLst/>
            <a:rect l="l" t="t" r="r" b="b"/>
            <a:pathLst>
              <a:path w="6749481" h="6133591">
                <a:moveTo>
                  <a:pt x="0" y="0"/>
                </a:moveTo>
                <a:lnTo>
                  <a:pt x="6749481" y="0"/>
                </a:lnTo>
                <a:lnTo>
                  <a:pt x="6749481" y="6133591"/>
                </a:lnTo>
                <a:lnTo>
                  <a:pt x="0" y="613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657753" y="2321398"/>
            <a:ext cx="5870265" cy="5083385"/>
            <a:chOff x="0" y="0"/>
            <a:chExt cx="4282440" cy="3708400"/>
          </a:xfrm>
        </p:grpSpPr>
        <p:sp>
          <p:nvSpPr>
            <p:cNvPr id="14" name="Freeform 14"/>
            <p:cNvSpPr/>
            <p:nvPr/>
          </p:nvSpPr>
          <p:spPr>
            <a:xfrm>
              <a:off x="54305" y="0"/>
              <a:ext cx="4173831" cy="3708400"/>
            </a:xfrm>
            <a:custGeom>
              <a:avLst/>
              <a:gdLst/>
              <a:ahLst/>
              <a:cxnLst/>
              <a:rect l="l" t="t" r="r" b="b"/>
              <a:pathLst>
                <a:path w="4173831" h="3708400">
                  <a:moveTo>
                    <a:pt x="2872631" y="0"/>
                  </a:moveTo>
                  <a:lnTo>
                    <a:pt x="1301199" y="0"/>
                  </a:lnTo>
                  <a:cubicBezTo>
                    <a:pt x="1124905" y="0"/>
                    <a:pt x="962002" y="94048"/>
                    <a:pt x="873850" y="246720"/>
                  </a:cubicBezTo>
                  <a:lnTo>
                    <a:pt x="88150" y="1607480"/>
                  </a:lnTo>
                  <a:cubicBezTo>
                    <a:pt x="0" y="1760149"/>
                    <a:pt x="0" y="1948251"/>
                    <a:pt x="88150" y="2100920"/>
                  </a:cubicBezTo>
                  <a:lnTo>
                    <a:pt x="873850" y="3461680"/>
                  </a:lnTo>
                  <a:cubicBezTo>
                    <a:pt x="962002" y="3614352"/>
                    <a:pt x="1124905" y="3708400"/>
                    <a:pt x="1301199" y="3708400"/>
                  </a:cubicBezTo>
                  <a:lnTo>
                    <a:pt x="2872632" y="3708400"/>
                  </a:lnTo>
                  <a:cubicBezTo>
                    <a:pt x="3048925" y="3708400"/>
                    <a:pt x="3211828" y="3614352"/>
                    <a:pt x="3299981" y="3461680"/>
                  </a:cubicBezTo>
                  <a:lnTo>
                    <a:pt x="4085680" y="2100920"/>
                  </a:lnTo>
                  <a:cubicBezTo>
                    <a:pt x="4173830" y="1948251"/>
                    <a:pt x="4173830" y="1760149"/>
                    <a:pt x="4085680" y="1607480"/>
                  </a:cubicBezTo>
                  <a:lnTo>
                    <a:pt x="3299980" y="246720"/>
                  </a:lnTo>
                  <a:cubicBezTo>
                    <a:pt x="3211828" y="94048"/>
                    <a:pt x="3048925" y="0"/>
                    <a:pt x="2872631" y="0"/>
                  </a:cubicBezTo>
                  <a:close/>
                </a:path>
              </a:pathLst>
            </a:custGeom>
            <a:blipFill>
              <a:blip r:embed="rId4"/>
              <a:stretch>
                <a:fillRect l="-17221" r="-17221"/>
              </a:stretch>
            </a:blipFill>
            <a:ln w="238125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5" name="Freeform 15"/>
          <p:cNvSpPr/>
          <p:nvPr/>
        </p:nvSpPr>
        <p:spPr>
          <a:xfrm>
            <a:off x="1028700" y="4639824"/>
            <a:ext cx="4223227" cy="797134"/>
          </a:xfrm>
          <a:custGeom>
            <a:avLst/>
            <a:gdLst/>
            <a:ahLst/>
            <a:cxnLst/>
            <a:rect l="l" t="t" r="r" b="b"/>
            <a:pathLst>
              <a:path w="4223227" h="797134">
                <a:moveTo>
                  <a:pt x="0" y="0"/>
                </a:moveTo>
                <a:lnTo>
                  <a:pt x="4223227" y="0"/>
                </a:lnTo>
                <a:lnTo>
                  <a:pt x="4223227" y="797134"/>
                </a:lnTo>
                <a:lnTo>
                  <a:pt x="0" y="797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712498" y="4639824"/>
            <a:ext cx="4223227" cy="797134"/>
          </a:xfrm>
          <a:custGeom>
            <a:avLst/>
            <a:gdLst/>
            <a:ahLst/>
            <a:cxnLst/>
            <a:rect l="l" t="t" r="r" b="b"/>
            <a:pathLst>
              <a:path w="4223227" h="797134">
                <a:moveTo>
                  <a:pt x="0" y="0"/>
                </a:moveTo>
                <a:lnTo>
                  <a:pt x="4223226" y="0"/>
                </a:lnTo>
                <a:lnTo>
                  <a:pt x="4223226" y="797134"/>
                </a:lnTo>
                <a:lnTo>
                  <a:pt x="0" y="797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8700" y="7208567"/>
            <a:ext cx="4223227" cy="797134"/>
          </a:xfrm>
          <a:custGeom>
            <a:avLst/>
            <a:gdLst/>
            <a:ahLst/>
            <a:cxnLst/>
            <a:rect l="l" t="t" r="r" b="b"/>
            <a:pathLst>
              <a:path w="4223227" h="797134">
                <a:moveTo>
                  <a:pt x="0" y="0"/>
                </a:moveTo>
                <a:lnTo>
                  <a:pt x="4223227" y="0"/>
                </a:lnTo>
                <a:lnTo>
                  <a:pt x="4223227" y="797134"/>
                </a:lnTo>
                <a:lnTo>
                  <a:pt x="0" y="797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12498" y="7208567"/>
            <a:ext cx="4223227" cy="797134"/>
          </a:xfrm>
          <a:custGeom>
            <a:avLst/>
            <a:gdLst/>
            <a:ahLst/>
            <a:cxnLst/>
            <a:rect l="l" t="t" r="r" b="b"/>
            <a:pathLst>
              <a:path w="4223227" h="797134">
                <a:moveTo>
                  <a:pt x="0" y="0"/>
                </a:moveTo>
                <a:lnTo>
                  <a:pt x="4223226" y="0"/>
                </a:lnTo>
                <a:lnTo>
                  <a:pt x="4223226" y="797134"/>
                </a:lnTo>
                <a:lnTo>
                  <a:pt x="0" y="797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2269379"/>
            <a:ext cx="8708195" cy="192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47"/>
              </a:lnSpc>
            </a:pPr>
            <a:r>
              <a:rPr lang="ru-RU" sz="11247" b="1" dirty="0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Продукция</a:t>
            </a:r>
            <a:endParaRPr lang="en-US" sz="11247" b="1" dirty="0">
              <a:solidFill>
                <a:srgbClr val="457800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443517" y="4847489"/>
            <a:ext cx="2795981" cy="36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9"/>
              </a:lnSpc>
            </a:pPr>
            <a:r>
              <a:rPr lang="ru-RU" sz="2499" b="1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Продукт1</a:t>
            </a:r>
            <a:endParaRPr lang="en-US" sz="2499" b="1" dirty="0">
              <a:solidFill>
                <a:srgbClr val="FFFFFF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37941" y="4828201"/>
            <a:ext cx="499663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3063" b="1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833036" y="4828201"/>
            <a:ext cx="499663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3063" b="1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7941" y="7387419"/>
            <a:ext cx="499663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3063" b="1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833036" y="7387419"/>
            <a:ext cx="499663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3063" b="1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4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137024" y="4847489"/>
            <a:ext cx="2454266" cy="36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9"/>
              </a:lnSpc>
            </a:pPr>
            <a:r>
              <a:rPr lang="ru-RU" sz="2499" b="1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Продукт 2</a:t>
            </a:r>
            <a:endParaRPr lang="en-US" sz="2499" b="1" dirty="0">
              <a:solidFill>
                <a:srgbClr val="FFFFFF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443517" y="7399067"/>
            <a:ext cx="2454266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9"/>
              </a:lnSpc>
            </a:pPr>
            <a:r>
              <a:rPr lang="ru-RU" sz="2499" b="1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Продукт 3</a:t>
            </a:r>
            <a:endParaRPr lang="en-US" sz="2499" b="1" dirty="0">
              <a:solidFill>
                <a:srgbClr val="FFFFFF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017388" y="7421434"/>
            <a:ext cx="2982371" cy="36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9"/>
              </a:lnSpc>
            </a:pPr>
            <a:r>
              <a:rPr lang="ru-RU" sz="2499" b="1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Продукт 4</a:t>
            </a:r>
            <a:endParaRPr lang="en-US" sz="2499" b="1" dirty="0">
              <a:solidFill>
                <a:srgbClr val="FFFFFF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028700" y="5685614"/>
            <a:ext cx="4043448" cy="109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ru-RU" sz="2000" dirty="0">
                <a:solidFill>
                  <a:srgbClr val="000000"/>
                </a:solidFill>
                <a:latin typeface="Myriad Pro" panose="020B0503030403020204" pitchFamily="34" charset="0"/>
                <a:ea typeface="Neue Montreal"/>
                <a:cs typeface="Neue Montreal"/>
                <a:sym typeface="Neue Montreal"/>
              </a:rPr>
              <a:t>Пример: свежие овощи, выращенные в экологически чистых условиях Кыргызстана. </a:t>
            </a:r>
            <a:endParaRPr lang="en-US" sz="2000" dirty="0">
              <a:solidFill>
                <a:srgbClr val="000000"/>
              </a:solidFill>
              <a:latin typeface="Myriad Pro" panose="020B0503030403020204" pitchFamily="34" charset="0"/>
              <a:ea typeface="Neue Montreal"/>
              <a:cs typeface="Neue Montreal"/>
              <a:sym typeface="Neue Montreal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712498" y="5685614"/>
            <a:ext cx="4043448" cy="109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ru-RU" sz="2000" dirty="0">
                <a:solidFill>
                  <a:srgbClr val="000000"/>
                </a:solidFill>
                <a:latin typeface="Myriad Pro" panose="020B0503030403020204" pitchFamily="34" charset="0"/>
                <a:ea typeface="Neue Montreal"/>
                <a:cs typeface="Neue Montreal"/>
                <a:sym typeface="Neue Montreal"/>
              </a:rPr>
              <a:t>Пример: натуральные молочные изделия с сохранением традиционных вкусов.</a:t>
            </a:r>
            <a:endParaRPr lang="en-US" sz="2000" dirty="0">
              <a:solidFill>
                <a:srgbClr val="000000"/>
              </a:solidFill>
              <a:latin typeface="Myriad Pro" panose="020B0503030403020204" pitchFamily="34" charset="0"/>
              <a:ea typeface="Neue Montreal"/>
              <a:cs typeface="Neue Montreal"/>
              <a:sym typeface="Neue Montreal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28700" y="8230647"/>
            <a:ext cx="4043448" cy="109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ru-RU" sz="2000" dirty="0">
                <a:solidFill>
                  <a:srgbClr val="000000"/>
                </a:solidFill>
                <a:latin typeface="Myriad Pro" panose="020B0503030403020204" pitchFamily="34" charset="0"/>
                <a:ea typeface="Neue Montreal"/>
                <a:cs typeface="Neue Montreal"/>
                <a:sym typeface="Neue Montreal"/>
              </a:rPr>
              <a:t>Пример: мясная продукция высокого качества для внутреннего и внешнего рынка.</a:t>
            </a:r>
            <a:endParaRPr lang="en-US" sz="2000" dirty="0">
              <a:solidFill>
                <a:srgbClr val="000000"/>
              </a:solidFill>
              <a:latin typeface="Myriad Pro" panose="020B0503030403020204" pitchFamily="34" charset="0"/>
              <a:ea typeface="Neue Montreal"/>
              <a:cs typeface="Neue Montreal"/>
              <a:sym typeface="Neue Montreal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5712497" y="8230647"/>
            <a:ext cx="4223227" cy="1090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ru-RU" sz="2000" dirty="0">
                <a:solidFill>
                  <a:srgbClr val="000000"/>
                </a:solidFill>
                <a:latin typeface="Myriad Pro" panose="020B0503030403020204" pitchFamily="34" charset="0"/>
                <a:ea typeface="Neue Montreal"/>
                <a:cs typeface="Neue Montreal"/>
                <a:sym typeface="Neue Montreal"/>
              </a:rPr>
              <a:t>Пример: зерновые культуры, отвечающие современным стандартам качества и безопасности. </a:t>
            </a:r>
            <a:endParaRPr lang="en-US" sz="2000" dirty="0">
              <a:solidFill>
                <a:srgbClr val="000000"/>
              </a:solidFill>
              <a:latin typeface="Myriad Pro" panose="020B0503030403020204" pitchFamily="34" charset="0"/>
              <a:ea typeface="Neue Montreal"/>
              <a:cs typeface="Neue Montreal"/>
              <a:sym typeface="Neue Montreal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12574005" y="8408524"/>
            <a:ext cx="4685295" cy="866946"/>
            <a:chOff x="0" y="0"/>
            <a:chExt cx="1632729" cy="30211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632729" cy="302113"/>
            </a:xfrm>
            <a:custGeom>
              <a:avLst/>
              <a:gdLst/>
              <a:ahLst/>
              <a:cxnLst/>
              <a:rect l="l" t="t" r="r" b="b"/>
              <a:pathLst>
                <a:path w="1632729" h="302113">
                  <a:moveTo>
                    <a:pt x="67748" y="0"/>
                  </a:moveTo>
                  <a:lnTo>
                    <a:pt x="1564982" y="0"/>
                  </a:lnTo>
                  <a:cubicBezTo>
                    <a:pt x="1582949" y="0"/>
                    <a:pt x="1600181" y="7138"/>
                    <a:pt x="1612887" y="19843"/>
                  </a:cubicBezTo>
                  <a:cubicBezTo>
                    <a:pt x="1625592" y="32548"/>
                    <a:pt x="1632729" y="49780"/>
                    <a:pt x="1632729" y="67748"/>
                  </a:cubicBezTo>
                  <a:lnTo>
                    <a:pt x="1632729" y="234365"/>
                  </a:lnTo>
                  <a:cubicBezTo>
                    <a:pt x="1632729" y="271781"/>
                    <a:pt x="1602398" y="302113"/>
                    <a:pt x="1564982" y="302113"/>
                  </a:cubicBezTo>
                  <a:lnTo>
                    <a:pt x="67748" y="302113"/>
                  </a:lnTo>
                  <a:cubicBezTo>
                    <a:pt x="49780" y="302113"/>
                    <a:pt x="32548" y="294975"/>
                    <a:pt x="19843" y="282270"/>
                  </a:cubicBezTo>
                  <a:cubicBezTo>
                    <a:pt x="7138" y="269565"/>
                    <a:pt x="0" y="252333"/>
                    <a:pt x="0" y="234365"/>
                  </a:cubicBezTo>
                  <a:lnTo>
                    <a:pt x="0" y="67748"/>
                  </a:lnTo>
                  <a:cubicBezTo>
                    <a:pt x="0" y="49780"/>
                    <a:pt x="7138" y="32548"/>
                    <a:pt x="19843" y="19843"/>
                  </a:cubicBezTo>
                  <a:cubicBezTo>
                    <a:pt x="32548" y="7138"/>
                    <a:pt x="49780" y="0"/>
                    <a:pt x="6774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14320F"/>
              </a:solidFill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632729" cy="3402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115301" y="8408524"/>
            <a:ext cx="2152096" cy="866946"/>
            <a:chOff x="0" y="0"/>
            <a:chExt cx="838453" cy="33776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38453" cy="337761"/>
            </a:xfrm>
            <a:custGeom>
              <a:avLst/>
              <a:gdLst/>
              <a:ahLst/>
              <a:cxnLst/>
              <a:rect l="l" t="t" r="r" b="b"/>
              <a:pathLst>
                <a:path w="838453" h="337761">
                  <a:moveTo>
                    <a:pt x="104324" y="0"/>
                  </a:moveTo>
                  <a:lnTo>
                    <a:pt x="734128" y="0"/>
                  </a:lnTo>
                  <a:cubicBezTo>
                    <a:pt x="761797" y="0"/>
                    <a:pt x="788332" y="10991"/>
                    <a:pt x="807897" y="30556"/>
                  </a:cubicBezTo>
                  <a:cubicBezTo>
                    <a:pt x="827461" y="50120"/>
                    <a:pt x="838453" y="76656"/>
                    <a:pt x="838453" y="104324"/>
                  </a:cubicBezTo>
                  <a:lnTo>
                    <a:pt x="838453" y="233436"/>
                  </a:lnTo>
                  <a:cubicBezTo>
                    <a:pt x="838453" y="261105"/>
                    <a:pt x="827461" y="287640"/>
                    <a:pt x="807897" y="307205"/>
                  </a:cubicBezTo>
                  <a:cubicBezTo>
                    <a:pt x="788332" y="326769"/>
                    <a:pt x="761797" y="337761"/>
                    <a:pt x="734128" y="337761"/>
                  </a:cubicBezTo>
                  <a:lnTo>
                    <a:pt x="104324" y="337761"/>
                  </a:lnTo>
                  <a:cubicBezTo>
                    <a:pt x="76656" y="337761"/>
                    <a:pt x="50120" y="326769"/>
                    <a:pt x="30556" y="307205"/>
                  </a:cubicBezTo>
                  <a:cubicBezTo>
                    <a:pt x="10991" y="287640"/>
                    <a:pt x="0" y="261105"/>
                    <a:pt x="0" y="233436"/>
                  </a:cubicBezTo>
                  <a:lnTo>
                    <a:pt x="0" y="104324"/>
                  </a:lnTo>
                  <a:cubicBezTo>
                    <a:pt x="0" y="76656"/>
                    <a:pt x="10991" y="50120"/>
                    <a:pt x="30556" y="30556"/>
                  </a:cubicBezTo>
                  <a:cubicBezTo>
                    <a:pt x="50120" y="10991"/>
                    <a:pt x="76656" y="0"/>
                    <a:pt x="104324" y="0"/>
                  </a:cubicBezTo>
                  <a:close/>
                </a:path>
              </a:pathLst>
            </a:custGeom>
            <a:solidFill>
              <a:srgbClr val="457800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838453" cy="375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13545659" y="8549292"/>
            <a:ext cx="547310" cy="547310"/>
          </a:xfrm>
          <a:custGeom>
            <a:avLst/>
            <a:gdLst/>
            <a:ahLst/>
            <a:cxnLst/>
            <a:rect l="l" t="t" r="r" b="b"/>
            <a:pathLst>
              <a:path w="547310" h="547310">
                <a:moveTo>
                  <a:pt x="0" y="0"/>
                </a:moveTo>
                <a:lnTo>
                  <a:pt x="547310" y="0"/>
                </a:lnTo>
                <a:lnTo>
                  <a:pt x="547310" y="547310"/>
                </a:lnTo>
                <a:lnTo>
                  <a:pt x="0" y="5473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11715902" y="8642688"/>
            <a:ext cx="1471222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7"/>
              </a:lnSpc>
            </a:pPr>
            <a:r>
              <a:rPr lang="ru-RU" sz="2629" b="1" dirty="0" err="1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нашсайт</a:t>
            </a:r>
            <a:r>
              <a:rPr lang="en-US" sz="2629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: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288485" y="8575944"/>
            <a:ext cx="2777743" cy="413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1"/>
              </a:lnSpc>
            </a:pPr>
            <a:r>
              <a:rPr lang="en-US" sz="2627" dirty="0">
                <a:solidFill>
                  <a:srgbClr val="000000"/>
                </a:solidFill>
                <a:latin typeface="Myriad Pro" panose="020B0503030403020204" pitchFamily="34" charset="0"/>
                <a:ea typeface="Neue Montreal"/>
                <a:cs typeface="Neue Montreal"/>
                <a:sym typeface="Neue Montreal"/>
              </a:rPr>
              <a:t>yourcompany.com</a:t>
            </a:r>
          </a:p>
        </p:txBody>
      </p:sp>
      <p:sp>
        <p:nvSpPr>
          <p:cNvPr id="44" name="Freeform 44"/>
          <p:cNvSpPr/>
          <p:nvPr/>
        </p:nvSpPr>
        <p:spPr>
          <a:xfrm>
            <a:off x="16605446" y="7067171"/>
            <a:ext cx="653854" cy="282792"/>
          </a:xfrm>
          <a:custGeom>
            <a:avLst/>
            <a:gdLst/>
            <a:ahLst/>
            <a:cxnLst/>
            <a:rect l="l" t="t" r="r" b="b"/>
            <a:pathLst>
              <a:path w="653854" h="282792">
                <a:moveTo>
                  <a:pt x="0" y="0"/>
                </a:moveTo>
                <a:lnTo>
                  <a:pt x="653854" y="0"/>
                </a:lnTo>
                <a:lnTo>
                  <a:pt x="653854" y="282792"/>
                </a:lnTo>
                <a:lnTo>
                  <a:pt x="0" y="2827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1388307" y="8728447"/>
            <a:ext cx="156144" cy="227099"/>
          </a:xfrm>
          <a:custGeom>
            <a:avLst/>
            <a:gdLst/>
            <a:ahLst/>
            <a:cxnLst/>
            <a:rect l="l" t="t" r="r" b="b"/>
            <a:pathLst>
              <a:path w="156144" h="227099">
                <a:moveTo>
                  <a:pt x="0" y="0"/>
                </a:moveTo>
                <a:lnTo>
                  <a:pt x="156145" y="0"/>
                </a:lnTo>
                <a:lnTo>
                  <a:pt x="156145" y="227100"/>
                </a:lnTo>
                <a:lnTo>
                  <a:pt x="0" y="227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388880"/>
            </a:stretch>
          </a:blipFill>
        </p:spPr>
      </p:sp>
      <p:pic>
        <p:nvPicPr>
          <p:cNvPr id="46" name="Рисунок 45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CBD94AD-562A-1C93-7A0D-E4276328BA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068462" y="638765"/>
            <a:ext cx="2635614" cy="12543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93328" y="4853387"/>
            <a:ext cx="1186848" cy="514163"/>
            <a:chOff x="0" y="0"/>
            <a:chExt cx="779656" cy="3377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9656" cy="337761"/>
            </a:xfrm>
            <a:custGeom>
              <a:avLst/>
              <a:gdLst/>
              <a:ahLst/>
              <a:cxnLst/>
              <a:rect l="l" t="t" r="r" b="b"/>
              <a:pathLst>
                <a:path w="779656" h="337761">
                  <a:moveTo>
                    <a:pt x="168880" y="0"/>
                  </a:moveTo>
                  <a:lnTo>
                    <a:pt x="610776" y="0"/>
                  </a:lnTo>
                  <a:cubicBezTo>
                    <a:pt x="704046" y="0"/>
                    <a:pt x="779656" y="75610"/>
                    <a:pt x="779656" y="168880"/>
                  </a:cubicBezTo>
                  <a:lnTo>
                    <a:pt x="779656" y="168880"/>
                  </a:lnTo>
                  <a:cubicBezTo>
                    <a:pt x="779656" y="262150"/>
                    <a:pt x="704046" y="337761"/>
                    <a:pt x="610776" y="337761"/>
                  </a:cubicBezTo>
                  <a:lnTo>
                    <a:pt x="168880" y="337761"/>
                  </a:lnTo>
                  <a:cubicBezTo>
                    <a:pt x="75610" y="337761"/>
                    <a:pt x="0" y="262150"/>
                    <a:pt x="0" y="168880"/>
                  </a:cubicBezTo>
                  <a:lnTo>
                    <a:pt x="0" y="168880"/>
                  </a:lnTo>
                  <a:cubicBezTo>
                    <a:pt x="0" y="75610"/>
                    <a:pt x="75610" y="0"/>
                    <a:pt x="168880" y="0"/>
                  </a:cubicBezTo>
                  <a:close/>
                </a:path>
              </a:pathLst>
            </a:custGeom>
            <a:solidFill>
              <a:srgbClr val="4578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779656" cy="375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3328" y="5725741"/>
            <a:ext cx="1186848" cy="514163"/>
            <a:chOff x="0" y="0"/>
            <a:chExt cx="779656" cy="3377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79656" cy="337761"/>
            </a:xfrm>
            <a:custGeom>
              <a:avLst/>
              <a:gdLst/>
              <a:ahLst/>
              <a:cxnLst/>
              <a:rect l="l" t="t" r="r" b="b"/>
              <a:pathLst>
                <a:path w="779656" h="337761">
                  <a:moveTo>
                    <a:pt x="168880" y="0"/>
                  </a:moveTo>
                  <a:lnTo>
                    <a:pt x="610776" y="0"/>
                  </a:lnTo>
                  <a:cubicBezTo>
                    <a:pt x="704046" y="0"/>
                    <a:pt x="779656" y="75610"/>
                    <a:pt x="779656" y="168880"/>
                  </a:cubicBezTo>
                  <a:lnTo>
                    <a:pt x="779656" y="168880"/>
                  </a:lnTo>
                  <a:cubicBezTo>
                    <a:pt x="779656" y="262150"/>
                    <a:pt x="704046" y="337761"/>
                    <a:pt x="610776" y="337761"/>
                  </a:cubicBezTo>
                  <a:lnTo>
                    <a:pt x="168880" y="337761"/>
                  </a:lnTo>
                  <a:cubicBezTo>
                    <a:pt x="75610" y="337761"/>
                    <a:pt x="0" y="262150"/>
                    <a:pt x="0" y="168880"/>
                  </a:cubicBezTo>
                  <a:lnTo>
                    <a:pt x="0" y="168880"/>
                  </a:lnTo>
                  <a:cubicBezTo>
                    <a:pt x="0" y="75610"/>
                    <a:pt x="75610" y="0"/>
                    <a:pt x="168880" y="0"/>
                  </a:cubicBezTo>
                  <a:close/>
                </a:path>
              </a:pathLst>
            </a:custGeom>
            <a:solidFill>
              <a:srgbClr val="5DA10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779656" cy="375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037610" y="-1637263"/>
            <a:ext cx="3086100" cy="308610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578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7560912">
            <a:off x="13203247" y="-362452"/>
            <a:ext cx="7572472" cy="3445481"/>
          </a:xfrm>
          <a:custGeom>
            <a:avLst/>
            <a:gdLst/>
            <a:ahLst/>
            <a:cxnLst/>
            <a:rect l="l" t="t" r="r" b="b"/>
            <a:pathLst>
              <a:path w="7572472" h="3445481">
                <a:moveTo>
                  <a:pt x="0" y="0"/>
                </a:moveTo>
                <a:lnTo>
                  <a:pt x="7572471" y="0"/>
                </a:lnTo>
                <a:lnTo>
                  <a:pt x="7572471" y="3445481"/>
                </a:lnTo>
                <a:lnTo>
                  <a:pt x="0" y="3445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225" t="-28460" r="-23843"/>
            </a:stretch>
          </a:blip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513" y="1148468"/>
            <a:ext cx="8883206" cy="8733682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028700" y="4853387"/>
            <a:ext cx="514163" cy="51416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780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28700" y="5731984"/>
            <a:ext cx="514163" cy="514163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DA10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700" y="6610581"/>
            <a:ext cx="514163" cy="51416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4C32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28700" y="7489178"/>
            <a:ext cx="514163" cy="514163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4E54A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693328" y="6598095"/>
            <a:ext cx="1186848" cy="514163"/>
            <a:chOff x="0" y="0"/>
            <a:chExt cx="779656" cy="33776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79656" cy="337761"/>
            </a:xfrm>
            <a:custGeom>
              <a:avLst/>
              <a:gdLst/>
              <a:ahLst/>
              <a:cxnLst/>
              <a:rect l="l" t="t" r="r" b="b"/>
              <a:pathLst>
                <a:path w="779656" h="337761">
                  <a:moveTo>
                    <a:pt x="168880" y="0"/>
                  </a:moveTo>
                  <a:lnTo>
                    <a:pt x="610776" y="0"/>
                  </a:lnTo>
                  <a:cubicBezTo>
                    <a:pt x="704046" y="0"/>
                    <a:pt x="779656" y="75610"/>
                    <a:pt x="779656" y="168880"/>
                  </a:cubicBezTo>
                  <a:lnTo>
                    <a:pt x="779656" y="168880"/>
                  </a:lnTo>
                  <a:cubicBezTo>
                    <a:pt x="779656" y="262150"/>
                    <a:pt x="704046" y="337761"/>
                    <a:pt x="610776" y="337761"/>
                  </a:cubicBezTo>
                  <a:lnTo>
                    <a:pt x="168880" y="337761"/>
                  </a:lnTo>
                  <a:cubicBezTo>
                    <a:pt x="75610" y="337761"/>
                    <a:pt x="0" y="262150"/>
                    <a:pt x="0" y="168880"/>
                  </a:cubicBezTo>
                  <a:lnTo>
                    <a:pt x="0" y="168880"/>
                  </a:lnTo>
                  <a:cubicBezTo>
                    <a:pt x="0" y="75610"/>
                    <a:pt x="75610" y="0"/>
                    <a:pt x="168880" y="0"/>
                  </a:cubicBezTo>
                  <a:close/>
                </a:path>
              </a:pathLst>
            </a:custGeom>
            <a:solidFill>
              <a:srgbClr val="84C32F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779656" cy="375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693328" y="7470193"/>
            <a:ext cx="1186848" cy="514163"/>
            <a:chOff x="0" y="0"/>
            <a:chExt cx="779656" cy="33776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79656" cy="337761"/>
            </a:xfrm>
            <a:custGeom>
              <a:avLst/>
              <a:gdLst/>
              <a:ahLst/>
              <a:cxnLst/>
              <a:rect l="l" t="t" r="r" b="b"/>
              <a:pathLst>
                <a:path w="779656" h="337761">
                  <a:moveTo>
                    <a:pt x="168880" y="0"/>
                  </a:moveTo>
                  <a:lnTo>
                    <a:pt x="610776" y="0"/>
                  </a:lnTo>
                  <a:cubicBezTo>
                    <a:pt x="704046" y="0"/>
                    <a:pt x="779656" y="75610"/>
                    <a:pt x="779656" y="168880"/>
                  </a:cubicBezTo>
                  <a:lnTo>
                    <a:pt x="779656" y="168880"/>
                  </a:lnTo>
                  <a:cubicBezTo>
                    <a:pt x="779656" y="262150"/>
                    <a:pt x="704046" y="337761"/>
                    <a:pt x="610776" y="337761"/>
                  </a:cubicBezTo>
                  <a:lnTo>
                    <a:pt x="168880" y="337761"/>
                  </a:lnTo>
                  <a:cubicBezTo>
                    <a:pt x="75610" y="337761"/>
                    <a:pt x="0" y="262150"/>
                    <a:pt x="0" y="168880"/>
                  </a:cubicBezTo>
                  <a:lnTo>
                    <a:pt x="0" y="168880"/>
                  </a:lnTo>
                  <a:cubicBezTo>
                    <a:pt x="0" y="75610"/>
                    <a:pt x="75610" y="0"/>
                    <a:pt x="168880" y="0"/>
                  </a:cubicBezTo>
                  <a:close/>
                </a:path>
              </a:pathLst>
            </a:custGeom>
            <a:solidFill>
              <a:srgbClr val="A4E54A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779656" cy="375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>
            <a:off x="17271568" y="643669"/>
            <a:ext cx="455169" cy="232705"/>
          </a:xfrm>
          <a:custGeom>
            <a:avLst/>
            <a:gdLst/>
            <a:ahLst/>
            <a:cxnLst/>
            <a:rect l="l" t="t" r="r" b="b"/>
            <a:pathLst>
              <a:path w="455169" h="232705">
                <a:moveTo>
                  <a:pt x="0" y="0"/>
                </a:moveTo>
                <a:lnTo>
                  <a:pt x="455169" y="0"/>
                </a:lnTo>
                <a:lnTo>
                  <a:pt x="455169" y="232706"/>
                </a:lnTo>
                <a:lnTo>
                  <a:pt x="0" y="232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10800000">
            <a:off x="3032576" y="5007602"/>
            <a:ext cx="106603" cy="205732"/>
          </a:xfrm>
          <a:custGeom>
            <a:avLst/>
            <a:gdLst/>
            <a:ahLst/>
            <a:cxnLst/>
            <a:rect l="l" t="t" r="r" b="b"/>
            <a:pathLst>
              <a:path w="106603" h="205732">
                <a:moveTo>
                  <a:pt x="0" y="0"/>
                </a:moveTo>
                <a:lnTo>
                  <a:pt x="106603" y="0"/>
                </a:lnTo>
                <a:lnTo>
                  <a:pt x="106603" y="205733"/>
                </a:lnTo>
                <a:lnTo>
                  <a:pt x="0" y="205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301015"/>
            </a:stretch>
          </a:blipFill>
        </p:spPr>
      </p:sp>
      <p:sp>
        <p:nvSpPr>
          <p:cNvPr id="40" name="Freeform 40"/>
          <p:cNvSpPr/>
          <p:nvPr/>
        </p:nvSpPr>
        <p:spPr>
          <a:xfrm rot="-10800000">
            <a:off x="3032576" y="5867915"/>
            <a:ext cx="106603" cy="205732"/>
          </a:xfrm>
          <a:custGeom>
            <a:avLst/>
            <a:gdLst/>
            <a:ahLst/>
            <a:cxnLst/>
            <a:rect l="l" t="t" r="r" b="b"/>
            <a:pathLst>
              <a:path w="106603" h="205732">
                <a:moveTo>
                  <a:pt x="0" y="0"/>
                </a:moveTo>
                <a:lnTo>
                  <a:pt x="106603" y="0"/>
                </a:lnTo>
                <a:lnTo>
                  <a:pt x="106603" y="205733"/>
                </a:lnTo>
                <a:lnTo>
                  <a:pt x="0" y="205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301015"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659758" y="2593913"/>
            <a:ext cx="1422672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6600" b="1" dirty="0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Производственные</a:t>
            </a:r>
            <a:endParaRPr lang="en-US" sz="6600" b="1" dirty="0">
              <a:solidFill>
                <a:srgbClr val="457800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3291579" y="4875210"/>
            <a:ext cx="4200432" cy="45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ru-RU" sz="3070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Масштабы (га)</a:t>
            </a:r>
            <a:endParaRPr lang="en-US" sz="3070" b="1" dirty="0">
              <a:solidFill>
                <a:srgbClr val="000000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3291579" y="5759605"/>
            <a:ext cx="4200432" cy="45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ru-RU" sz="3070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Объемы (тонн в год)</a:t>
            </a:r>
            <a:endParaRPr lang="en-US" sz="3070" b="1" dirty="0">
              <a:solidFill>
                <a:srgbClr val="000000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830993" y="4907686"/>
            <a:ext cx="911517" cy="381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0"/>
              </a:lnSpc>
            </a:pPr>
            <a:r>
              <a:rPr lang="ru-RU" sz="2553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500</a:t>
            </a:r>
            <a:endParaRPr lang="en-US" sz="2553" b="1" dirty="0">
              <a:solidFill>
                <a:srgbClr val="FFFFFF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830993" y="5780041"/>
            <a:ext cx="911517" cy="33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0"/>
              </a:lnSpc>
            </a:pPr>
            <a:r>
              <a:rPr lang="ru-RU" sz="1600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200 тыс.</a:t>
            </a:r>
            <a:endParaRPr lang="en-US" sz="1600" b="1" dirty="0">
              <a:solidFill>
                <a:srgbClr val="FFFFFF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3291579" y="6644001"/>
            <a:ext cx="5920090" cy="45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ru-RU" sz="3070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Контроль качества</a:t>
            </a:r>
            <a:endParaRPr lang="en-US" sz="3070" b="1" dirty="0">
              <a:solidFill>
                <a:srgbClr val="000000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3291579" y="7528396"/>
            <a:ext cx="6001979" cy="45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ru-RU" sz="3070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Оборот (млн. в год., </a:t>
            </a:r>
            <a:r>
              <a:rPr lang="en-US" sz="3070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KGS</a:t>
            </a:r>
            <a:r>
              <a:rPr lang="ru-RU" sz="3070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)</a:t>
            </a:r>
            <a:endParaRPr lang="en-US" sz="3070" b="1" dirty="0">
              <a:solidFill>
                <a:srgbClr val="000000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830993" y="6652395"/>
            <a:ext cx="911517" cy="381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0"/>
              </a:lnSpc>
            </a:pPr>
            <a:r>
              <a:rPr lang="ru-RU" sz="2553" b="1" dirty="0">
                <a:solidFill>
                  <a:srgbClr val="14320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100%</a:t>
            </a:r>
            <a:endParaRPr lang="en-US" sz="2553" b="1" dirty="0">
              <a:solidFill>
                <a:srgbClr val="14320F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830993" y="7524493"/>
            <a:ext cx="911517" cy="381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0"/>
              </a:lnSpc>
            </a:pPr>
            <a:r>
              <a:rPr lang="ru-RU" sz="2553" b="1" dirty="0">
                <a:solidFill>
                  <a:srgbClr val="14320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500</a:t>
            </a:r>
            <a:endParaRPr lang="en-US" sz="2553" b="1" dirty="0">
              <a:solidFill>
                <a:srgbClr val="14320F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53" name="Freeform 53"/>
          <p:cNvSpPr/>
          <p:nvPr/>
        </p:nvSpPr>
        <p:spPr>
          <a:xfrm rot="-10800000">
            <a:off x="3032576" y="6752311"/>
            <a:ext cx="106603" cy="205732"/>
          </a:xfrm>
          <a:custGeom>
            <a:avLst/>
            <a:gdLst/>
            <a:ahLst/>
            <a:cxnLst/>
            <a:rect l="l" t="t" r="r" b="b"/>
            <a:pathLst>
              <a:path w="106603" h="205732">
                <a:moveTo>
                  <a:pt x="0" y="0"/>
                </a:moveTo>
                <a:lnTo>
                  <a:pt x="106603" y="0"/>
                </a:lnTo>
                <a:lnTo>
                  <a:pt x="106603" y="205732"/>
                </a:lnTo>
                <a:lnTo>
                  <a:pt x="0" y="205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301015"/>
            </a:stretch>
          </a:blipFill>
        </p:spPr>
      </p:sp>
      <p:sp>
        <p:nvSpPr>
          <p:cNvPr id="54" name="Freeform 54"/>
          <p:cNvSpPr/>
          <p:nvPr/>
        </p:nvSpPr>
        <p:spPr>
          <a:xfrm rot="-10800000">
            <a:off x="3032576" y="7612367"/>
            <a:ext cx="106603" cy="205732"/>
          </a:xfrm>
          <a:custGeom>
            <a:avLst/>
            <a:gdLst/>
            <a:ahLst/>
            <a:cxnLst/>
            <a:rect l="l" t="t" r="r" b="b"/>
            <a:pathLst>
              <a:path w="106603" h="205732">
                <a:moveTo>
                  <a:pt x="0" y="0"/>
                </a:moveTo>
                <a:lnTo>
                  <a:pt x="106603" y="0"/>
                </a:lnTo>
                <a:lnTo>
                  <a:pt x="106603" y="205733"/>
                </a:lnTo>
                <a:lnTo>
                  <a:pt x="0" y="205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301015"/>
            </a:stretch>
          </a:blipFill>
        </p:spPr>
      </p:sp>
      <p:sp>
        <p:nvSpPr>
          <p:cNvPr id="55" name="TextBox 41">
            <a:extLst>
              <a:ext uri="{FF2B5EF4-FFF2-40B4-BE49-F238E27FC236}">
                <a16:creationId xmlns:a16="http://schemas.microsoft.com/office/drawing/2014/main" id="{DCA8A34A-E048-B862-FDA9-64A7B258486B}"/>
              </a:ext>
            </a:extLst>
          </p:cNvPr>
          <p:cNvSpPr txBox="1"/>
          <p:nvPr/>
        </p:nvSpPr>
        <p:spPr>
          <a:xfrm>
            <a:off x="689977" y="3213671"/>
            <a:ext cx="1422672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6600" b="1" dirty="0">
                <a:solidFill>
                  <a:srgbClr val="92D05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мощности</a:t>
            </a:r>
          </a:p>
        </p:txBody>
      </p:sp>
      <p:pic>
        <p:nvPicPr>
          <p:cNvPr id="56" name="Рисунок 55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278AD7C-5F30-2F91-7669-3FA69F3CA7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068462" y="638765"/>
            <a:ext cx="2635614" cy="12543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028700" y="4629681"/>
            <a:ext cx="5701860" cy="2095434"/>
          </a:xfrm>
          <a:custGeom>
            <a:avLst/>
            <a:gdLst/>
            <a:ahLst/>
            <a:cxnLst/>
            <a:rect l="l" t="t" r="r" b="b"/>
            <a:pathLst>
              <a:path w="5701860" h="2095434">
                <a:moveTo>
                  <a:pt x="0" y="0"/>
                </a:moveTo>
                <a:lnTo>
                  <a:pt x="5701860" y="0"/>
                </a:lnTo>
                <a:lnTo>
                  <a:pt x="5701860" y="2095434"/>
                </a:lnTo>
                <a:lnTo>
                  <a:pt x="0" y="2095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901411" y="7934958"/>
            <a:ext cx="3086100" cy="30861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578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5400000" flipV="1">
            <a:off x="10162765" y="5228699"/>
            <a:ext cx="8388121" cy="3848050"/>
          </a:xfrm>
          <a:custGeom>
            <a:avLst/>
            <a:gdLst/>
            <a:ahLst/>
            <a:cxnLst/>
            <a:rect l="l" t="t" r="r" b="b"/>
            <a:pathLst>
              <a:path w="8388121" h="3848050">
                <a:moveTo>
                  <a:pt x="0" y="3848051"/>
                </a:moveTo>
                <a:lnTo>
                  <a:pt x="8388121" y="3848051"/>
                </a:lnTo>
                <a:lnTo>
                  <a:pt x="8388121" y="0"/>
                </a:lnTo>
                <a:lnTo>
                  <a:pt x="0" y="0"/>
                </a:lnTo>
                <a:lnTo>
                  <a:pt x="0" y="384805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508202" y="-2915622"/>
            <a:ext cx="10713603" cy="9735987"/>
          </a:xfrm>
          <a:custGeom>
            <a:avLst/>
            <a:gdLst/>
            <a:ahLst/>
            <a:cxnLst/>
            <a:rect l="l" t="t" r="r" b="b"/>
            <a:pathLst>
              <a:path w="10713603" h="9735987">
                <a:moveTo>
                  <a:pt x="0" y="0"/>
                </a:moveTo>
                <a:lnTo>
                  <a:pt x="10713603" y="0"/>
                </a:lnTo>
                <a:lnTo>
                  <a:pt x="10713603" y="9735987"/>
                </a:lnTo>
                <a:lnTo>
                  <a:pt x="0" y="9735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1000"/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2675192" y="-1757255"/>
            <a:ext cx="8509781" cy="7369087"/>
            <a:chOff x="0" y="0"/>
            <a:chExt cx="4282440" cy="3708400"/>
          </a:xfrm>
        </p:grpSpPr>
        <p:sp>
          <p:nvSpPr>
            <p:cNvPr id="16" name="Freeform 16"/>
            <p:cNvSpPr/>
            <p:nvPr/>
          </p:nvSpPr>
          <p:spPr>
            <a:xfrm>
              <a:off x="37461" y="0"/>
              <a:ext cx="4207519" cy="3708400"/>
            </a:xfrm>
            <a:custGeom>
              <a:avLst/>
              <a:gdLst/>
              <a:ahLst/>
              <a:cxnLst/>
              <a:rect l="l" t="t" r="r" b="b"/>
              <a:pathLst>
                <a:path w="4207519" h="3708400">
                  <a:moveTo>
                    <a:pt x="2977842" y="0"/>
                  </a:moveTo>
                  <a:lnTo>
                    <a:pt x="1229676" y="0"/>
                  </a:lnTo>
                  <a:cubicBezTo>
                    <a:pt x="1108064" y="0"/>
                    <a:pt x="995689" y="64877"/>
                    <a:pt x="934880" y="170194"/>
                  </a:cubicBezTo>
                  <a:lnTo>
                    <a:pt x="60808" y="1684006"/>
                  </a:lnTo>
                  <a:cubicBezTo>
                    <a:pt x="0" y="1789321"/>
                    <a:pt x="0" y="1919079"/>
                    <a:pt x="60808" y="2024394"/>
                  </a:cubicBezTo>
                  <a:lnTo>
                    <a:pt x="934880" y="3538206"/>
                  </a:lnTo>
                  <a:cubicBezTo>
                    <a:pt x="995689" y="3643523"/>
                    <a:pt x="1108064" y="3708400"/>
                    <a:pt x="1229676" y="3708400"/>
                  </a:cubicBezTo>
                  <a:lnTo>
                    <a:pt x="2977842" y="3708400"/>
                  </a:lnTo>
                  <a:cubicBezTo>
                    <a:pt x="3099454" y="3708400"/>
                    <a:pt x="3211829" y="3643523"/>
                    <a:pt x="3272639" y="3538206"/>
                  </a:cubicBezTo>
                  <a:lnTo>
                    <a:pt x="4146710" y="2024394"/>
                  </a:lnTo>
                  <a:cubicBezTo>
                    <a:pt x="4207518" y="1919079"/>
                    <a:pt x="4207518" y="1789321"/>
                    <a:pt x="4146710" y="1684006"/>
                  </a:cubicBezTo>
                  <a:lnTo>
                    <a:pt x="3272639" y="170194"/>
                  </a:lnTo>
                  <a:cubicBezTo>
                    <a:pt x="3211829" y="64877"/>
                    <a:pt x="3099454" y="0"/>
                    <a:pt x="2977842" y="0"/>
                  </a:cubicBezTo>
                  <a:close/>
                </a:path>
              </a:pathLst>
            </a:custGeom>
            <a:blipFill>
              <a:blip r:embed="rId7"/>
              <a:stretch>
                <a:fillRect l="-9185" r="-9185"/>
              </a:stretch>
            </a:blipFill>
            <a:ln w="238125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7" name="Freeform 17"/>
          <p:cNvSpPr/>
          <p:nvPr/>
        </p:nvSpPr>
        <p:spPr>
          <a:xfrm>
            <a:off x="13480738" y="3724995"/>
            <a:ext cx="6749481" cy="6133591"/>
          </a:xfrm>
          <a:custGeom>
            <a:avLst/>
            <a:gdLst/>
            <a:ahLst/>
            <a:cxnLst/>
            <a:rect l="l" t="t" r="r" b="b"/>
            <a:pathLst>
              <a:path w="6749481" h="6133591">
                <a:moveTo>
                  <a:pt x="0" y="0"/>
                </a:moveTo>
                <a:lnTo>
                  <a:pt x="6749481" y="0"/>
                </a:lnTo>
                <a:lnTo>
                  <a:pt x="6749481" y="6133590"/>
                </a:lnTo>
                <a:lnTo>
                  <a:pt x="0" y="6133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1000"/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4091107" y="4118412"/>
            <a:ext cx="5870265" cy="5083385"/>
            <a:chOff x="0" y="0"/>
            <a:chExt cx="4282440" cy="3708400"/>
          </a:xfrm>
        </p:grpSpPr>
        <p:sp>
          <p:nvSpPr>
            <p:cNvPr id="19" name="Freeform 19"/>
            <p:cNvSpPr/>
            <p:nvPr/>
          </p:nvSpPr>
          <p:spPr>
            <a:xfrm>
              <a:off x="54305" y="0"/>
              <a:ext cx="4173831" cy="3708400"/>
            </a:xfrm>
            <a:custGeom>
              <a:avLst/>
              <a:gdLst/>
              <a:ahLst/>
              <a:cxnLst/>
              <a:rect l="l" t="t" r="r" b="b"/>
              <a:pathLst>
                <a:path w="4173831" h="3708400">
                  <a:moveTo>
                    <a:pt x="2872631" y="0"/>
                  </a:moveTo>
                  <a:lnTo>
                    <a:pt x="1301199" y="0"/>
                  </a:lnTo>
                  <a:cubicBezTo>
                    <a:pt x="1124905" y="0"/>
                    <a:pt x="962002" y="94048"/>
                    <a:pt x="873850" y="246720"/>
                  </a:cubicBezTo>
                  <a:lnTo>
                    <a:pt x="88150" y="1607480"/>
                  </a:lnTo>
                  <a:cubicBezTo>
                    <a:pt x="0" y="1760149"/>
                    <a:pt x="0" y="1948251"/>
                    <a:pt x="88150" y="2100920"/>
                  </a:cubicBezTo>
                  <a:lnTo>
                    <a:pt x="873850" y="3461680"/>
                  </a:lnTo>
                  <a:cubicBezTo>
                    <a:pt x="962002" y="3614352"/>
                    <a:pt x="1124905" y="3708400"/>
                    <a:pt x="1301199" y="3708400"/>
                  </a:cubicBezTo>
                  <a:lnTo>
                    <a:pt x="2872632" y="3708400"/>
                  </a:lnTo>
                  <a:cubicBezTo>
                    <a:pt x="3048925" y="3708400"/>
                    <a:pt x="3211828" y="3614352"/>
                    <a:pt x="3299981" y="3461680"/>
                  </a:cubicBezTo>
                  <a:lnTo>
                    <a:pt x="4085680" y="2100920"/>
                  </a:lnTo>
                  <a:cubicBezTo>
                    <a:pt x="4173830" y="1948251"/>
                    <a:pt x="4173830" y="1760149"/>
                    <a:pt x="4085680" y="1607480"/>
                  </a:cubicBezTo>
                  <a:lnTo>
                    <a:pt x="3299980" y="246720"/>
                  </a:lnTo>
                  <a:cubicBezTo>
                    <a:pt x="3211828" y="94048"/>
                    <a:pt x="3048925" y="0"/>
                    <a:pt x="2872631" y="0"/>
                  </a:cubicBezTo>
                  <a:close/>
                </a:path>
              </a:pathLst>
            </a:custGeom>
            <a:blipFill>
              <a:blip r:embed="rId8"/>
              <a:stretch>
                <a:fillRect l="-38872" r="-6003" b="-7188"/>
              </a:stretch>
            </a:blipFill>
            <a:ln w="238125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20" name="Freeform 20"/>
          <p:cNvSpPr/>
          <p:nvPr/>
        </p:nvSpPr>
        <p:spPr>
          <a:xfrm>
            <a:off x="7554005" y="4629681"/>
            <a:ext cx="5701860" cy="2095434"/>
          </a:xfrm>
          <a:custGeom>
            <a:avLst/>
            <a:gdLst/>
            <a:ahLst/>
            <a:cxnLst/>
            <a:rect l="l" t="t" r="r" b="b"/>
            <a:pathLst>
              <a:path w="5701860" h="2095434">
                <a:moveTo>
                  <a:pt x="0" y="0"/>
                </a:moveTo>
                <a:lnTo>
                  <a:pt x="5701860" y="0"/>
                </a:lnTo>
                <a:lnTo>
                  <a:pt x="5701860" y="2095434"/>
                </a:lnTo>
                <a:lnTo>
                  <a:pt x="0" y="2095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7162866"/>
            <a:ext cx="5701860" cy="2095434"/>
          </a:xfrm>
          <a:custGeom>
            <a:avLst/>
            <a:gdLst/>
            <a:ahLst/>
            <a:cxnLst/>
            <a:rect l="l" t="t" r="r" b="b"/>
            <a:pathLst>
              <a:path w="5701860" h="2095434">
                <a:moveTo>
                  <a:pt x="0" y="0"/>
                </a:moveTo>
                <a:lnTo>
                  <a:pt x="5701860" y="0"/>
                </a:lnTo>
                <a:lnTo>
                  <a:pt x="5701860" y="2095434"/>
                </a:lnTo>
                <a:lnTo>
                  <a:pt x="0" y="2095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554005" y="7162866"/>
            <a:ext cx="5701860" cy="2095434"/>
          </a:xfrm>
          <a:custGeom>
            <a:avLst/>
            <a:gdLst/>
            <a:ahLst/>
            <a:cxnLst/>
            <a:rect l="l" t="t" r="r" b="b"/>
            <a:pathLst>
              <a:path w="5701860" h="2095434">
                <a:moveTo>
                  <a:pt x="0" y="0"/>
                </a:moveTo>
                <a:lnTo>
                  <a:pt x="5701860" y="0"/>
                </a:lnTo>
                <a:lnTo>
                  <a:pt x="5701860" y="2095434"/>
                </a:lnTo>
                <a:lnTo>
                  <a:pt x="0" y="2095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56959" y="4961003"/>
            <a:ext cx="949258" cy="1187690"/>
          </a:xfrm>
          <a:custGeom>
            <a:avLst/>
            <a:gdLst/>
            <a:ahLst/>
            <a:cxnLst/>
            <a:rect l="l" t="t" r="r" b="b"/>
            <a:pathLst>
              <a:path w="949258" h="1187690">
                <a:moveTo>
                  <a:pt x="0" y="0"/>
                </a:moveTo>
                <a:lnTo>
                  <a:pt x="949258" y="0"/>
                </a:lnTo>
                <a:lnTo>
                  <a:pt x="949258" y="1187690"/>
                </a:lnTo>
                <a:lnTo>
                  <a:pt x="0" y="11876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882265" y="4961003"/>
            <a:ext cx="949258" cy="1187690"/>
          </a:xfrm>
          <a:custGeom>
            <a:avLst/>
            <a:gdLst/>
            <a:ahLst/>
            <a:cxnLst/>
            <a:rect l="l" t="t" r="r" b="b"/>
            <a:pathLst>
              <a:path w="949258" h="1187690">
                <a:moveTo>
                  <a:pt x="0" y="0"/>
                </a:moveTo>
                <a:lnTo>
                  <a:pt x="949257" y="0"/>
                </a:lnTo>
                <a:lnTo>
                  <a:pt x="949257" y="1187690"/>
                </a:lnTo>
                <a:lnTo>
                  <a:pt x="0" y="11876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56959" y="7494188"/>
            <a:ext cx="949258" cy="1187690"/>
          </a:xfrm>
          <a:custGeom>
            <a:avLst/>
            <a:gdLst/>
            <a:ahLst/>
            <a:cxnLst/>
            <a:rect l="l" t="t" r="r" b="b"/>
            <a:pathLst>
              <a:path w="949258" h="1187690">
                <a:moveTo>
                  <a:pt x="0" y="0"/>
                </a:moveTo>
                <a:lnTo>
                  <a:pt x="949258" y="0"/>
                </a:lnTo>
                <a:lnTo>
                  <a:pt x="949258" y="1187690"/>
                </a:lnTo>
                <a:lnTo>
                  <a:pt x="0" y="11876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882265" y="7494188"/>
            <a:ext cx="949258" cy="1187690"/>
          </a:xfrm>
          <a:custGeom>
            <a:avLst/>
            <a:gdLst/>
            <a:ahLst/>
            <a:cxnLst/>
            <a:rect l="l" t="t" r="r" b="b"/>
            <a:pathLst>
              <a:path w="949258" h="1187690">
                <a:moveTo>
                  <a:pt x="0" y="0"/>
                </a:moveTo>
                <a:lnTo>
                  <a:pt x="949257" y="0"/>
                </a:lnTo>
                <a:lnTo>
                  <a:pt x="949257" y="1187690"/>
                </a:lnTo>
                <a:lnTo>
                  <a:pt x="0" y="11876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614954" y="5210506"/>
            <a:ext cx="433269" cy="412959"/>
            <a:chOff x="0" y="0"/>
            <a:chExt cx="812800" cy="7747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228600" y="228600"/>
              <a:ext cx="355600" cy="38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140259" y="5210506"/>
            <a:ext cx="433269" cy="412959"/>
            <a:chOff x="0" y="0"/>
            <a:chExt cx="812800" cy="7747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228600" y="228600"/>
              <a:ext cx="355600" cy="38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614954" y="7743691"/>
            <a:ext cx="433269" cy="412959"/>
            <a:chOff x="0" y="0"/>
            <a:chExt cx="812800" cy="7747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228600" y="228600"/>
              <a:ext cx="355600" cy="38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140259" y="7743691"/>
            <a:ext cx="433269" cy="412959"/>
            <a:chOff x="0" y="0"/>
            <a:chExt cx="812800" cy="7747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228600" y="228600"/>
              <a:ext cx="355600" cy="38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028700" y="1911160"/>
            <a:ext cx="9136729" cy="1887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47"/>
              </a:lnSpc>
            </a:pPr>
            <a:r>
              <a:rPr lang="ru-RU" sz="11247" b="1" dirty="0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Портфель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016444" y="5096840"/>
            <a:ext cx="2391363" cy="90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5"/>
              </a:lnSpc>
            </a:pPr>
            <a:r>
              <a:rPr lang="ru-RU" sz="2756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100+</a:t>
            </a:r>
          </a:p>
          <a:p>
            <a:pPr algn="l">
              <a:lnSpc>
                <a:spcPts val="3555"/>
              </a:lnSpc>
            </a:pPr>
            <a:r>
              <a:rPr lang="ru-RU" sz="2756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объемы</a:t>
            </a:r>
            <a:endParaRPr lang="en-US" sz="2756" b="1" dirty="0">
              <a:solidFill>
                <a:srgbClr val="FFFFFF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545897" y="5096840"/>
            <a:ext cx="3256250" cy="90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5"/>
              </a:lnSpc>
            </a:pPr>
            <a:r>
              <a:rPr lang="ru-RU" sz="2756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50+</a:t>
            </a:r>
          </a:p>
          <a:p>
            <a:pPr algn="l">
              <a:lnSpc>
                <a:spcPts val="3555"/>
              </a:lnSpc>
            </a:pPr>
            <a:r>
              <a:rPr lang="ru-RU" sz="2756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стран</a:t>
            </a:r>
            <a:endParaRPr lang="en-US" sz="2756" b="1" dirty="0">
              <a:solidFill>
                <a:srgbClr val="FFFFFF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3016444" y="7630025"/>
            <a:ext cx="2391363" cy="90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5"/>
              </a:lnSpc>
            </a:pPr>
            <a:r>
              <a:rPr lang="ru-RU" sz="2756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800+</a:t>
            </a:r>
          </a:p>
          <a:p>
            <a:pPr algn="l">
              <a:lnSpc>
                <a:spcPts val="3555"/>
              </a:lnSpc>
            </a:pPr>
            <a:r>
              <a:rPr lang="ru-RU" sz="2756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отзывов</a:t>
            </a:r>
            <a:endParaRPr lang="en-US" sz="2756" b="1" dirty="0">
              <a:solidFill>
                <a:srgbClr val="FFFFFF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9545897" y="7630025"/>
            <a:ext cx="3506106" cy="90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5"/>
              </a:lnSpc>
            </a:pPr>
            <a:r>
              <a:rPr lang="ru-RU" sz="2756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500+</a:t>
            </a:r>
          </a:p>
          <a:p>
            <a:pPr algn="l">
              <a:lnSpc>
                <a:spcPts val="3555"/>
              </a:lnSpc>
            </a:pPr>
            <a:r>
              <a:rPr lang="ru-RU" sz="2756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поставок</a:t>
            </a:r>
            <a:endParaRPr lang="en-US" sz="2756" b="1" dirty="0">
              <a:solidFill>
                <a:srgbClr val="FFFFFF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pic>
        <p:nvPicPr>
          <p:cNvPr id="48" name="Рисунок 47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668679B-7ABC-3BFD-8AE5-E457527099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068462" y="638765"/>
            <a:ext cx="2635614" cy="1254380"/>
          </a:xfrm>
          <a:prstGeom prst="rect">
            <a:avLst/>
          </a:prstGeom>
        </p:spPr>
      </p:pic>
      <p:sp>
        <p:nvSpPr>
          <p:cNvPr id="49" name="TextBox 41">
            <a:extLst>
              <a:ext uri="{FF2B5EF4-FFF2-40B4-BE49-F238E27FC236}">
                <a16:creationId xmlns:a16="http://schemas.microsoft.com/office/drawing/2014/main" id="{D07B496A-E0C3-48B2-5F90-94E60735EE1F}"/>
              </a:ext>
            </a:extLst>
          </p:cNvPr>
          <p:cNvSpPr txBox="1"/>
          <p:nvPr/>
        </p:nvSpPr>
        <p:spPr>
          <a:xfrm>
            <a:off x="1068462" y="3353277"/>
            <a:ext cx="6040583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6600" b="1" dirty="0">
                <a:solidFill>
                  <a:srgbClr val="92D05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партнёров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730467" y="5074481"/>
            <a:ext cx="4084957" cy="914009"/>
          </a:xfrm>
          <a:custGeom>
            <a:avLst/>
            <a:gdLst/>
            <a:ahLst/>
            <a:cxnLst/>
            <a:rect l="l" t="t" r="r" b="b"/>
            <a:pathLst>
              <a:path w="4084957" h="914009">
                <a:moveTo>
                  <a:pt x="0" y="0"/>
                </a:moveTo>
                <a:lnTo>
                  <a:pt x="4084957" y="0"/>
                </a:lnTo>
                <a:lnTo>
                  <a:pt x="4084957" y="914009"/>
                </a:lnTo>
                <a:lnTo>
                  <a:pt x="0" y="914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0467" y="6268156"/>
            <a:ext cx="4084957" cy="914009"/>
          </a:xfrm>
          <a:custGeom>
            <a:avLst/>
            <a:gdLst/>
            <a:ahLst/>
            <a:cxnLst/>
            <a:rect l="l" t="t" r="r" b="b"/>
            <a:pathLst>
              <a:path w="4084957" h="914009">
                <a:moveTo>
                  <a:pt x="0" y="0"/>
                </a:moveTo>
                <a:lnTo>
                  <a:pt x="4084957" y="0"/>
                </a:lnTo>
                <a:lnTo>
                  <a:pt x="4084957" y="914009"/>
                </a:lnTo>
                <a:lnTo>
                  <a:pt x="0" y="914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-5400000">
            <a:off x="14613855" y="6417447"/>
            <a:ext cx="6028565" cy="2412777"/>
            <a:chOff x="0" y="0"/>
            <a:chExt cx="2348717" cy="9400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48717" cy="940013"/>
            </a:xfrm>
            <a:custGeom>
              <a:avLst/>
              <a:gdLst/>
              <a:ahLst/>
              <a:cxnLst/>
              <a:rect l="l" t="t" r="r" b="b"/>
              <a:pathLst>
                <a:path w="2348717" h="940013">
                  <a:moveTo>
                    <a:pt x="37242" y="0"/>
                  </a:moveTo>
                  <a:lnTo>
                    <a:pt x="2311476" y="0"/>
                  </a:lnTo>
                  <a:cubicBezTo>
                    <a:pt x="2332044" y="0"/>
                    <a:pt x="2348717" y="16674"/>
                    <a:pt x="2348717" y="37242"/>
                  </a:cubicBezTo>
                  <a:lnTo>
                    <a:pt x="2348717" y="902771"/>
                  </a:lnTo>
                  <a:cubicBezTo>
                    <a:pt x="2348717" y="923340"/>
                    <a:pt x="2332044" y="940013"/>
                    <a:pt x="2311476" y="940013"/>
                  </a:cubicBezTo>
                  <a:lnTo>
                    <a:pt x="37242" y="940013"/>
                  </a:lnTo>
                  <a:cubicBezTo>
                    <a:pt x="16674" y="940013"/>
                    <a:pt x="0" y="923340"/>
                    <a:pt x="0" y="902771"/>
                  </a:cubicBezTo>
                  <a:lnTo>
                    <a:pt x="0" y="37242"/>
                  </a:lnTo>
                  <a:cubicBezTo>
                    <a:pt x="0" y="16674"/>
                    <a:pt x="16674" y="0"/>
                    <a:pt x="37242" y="0"/>
                  </a:cubicBezTo>
                  <a:close/>
                </a:path>
              </a:pathLst>
            </a:custGeom>
            <a:solidFill>
              <a:srgbClr val="4578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348717" cy="978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1037511" y="5547457"/>
            <a:ext cx="5724298" cy="5287820"/>
          </a:xfrm>
          <a:custGeom>
            <a:avLst/>
            <a:gdLst/>
            <a:ahLst/>
            <a:cxnLst/>
            <a:rect l="l" t="t" r="r" b="b"/>
            <a:pathLst>
              <a:path w="5724298" h="5287820">
                <a:moveTo>
                  <a:pt x="0" y="0"/>
                </a:moveTo>
                <a:lnTo>
                  <a:pt x="5724297" y="0"/>
                </a:lnTo>
                <a:lnTo>
                  <a:pt x="5724297" y="5287820"/>
                </a:lnTo>
                <a:lnTo>
                  <a:pt x="0" y="52878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064131" y="-2754171"/>
            <a:ext cx="10361982" cy="10361982"/>
          </a:xfrm>
          <a:custGeom>
            <a:avLst/>
            <a:gdLst/>
            <a:ahLst/>
            <a:cxnLst/>
            <a:rect l="l" t="t" r="r" b="b"/>
            <a:pathLst>
              <a:path w="10361982" h="10361982">
                <a:moveTo>
                  <a:pt x="0" y="0"/>
                </a:moveTo>
                <a:lnTo>
                  <a:pt x="10361982" y="0"/>
                </a:lnTo>
                <a:lnTo>
                  <a:pt x="10361982" y="10361982"/>
                </a:lnTo>
                <a:lnTo>
                  <a:pt x="0" y="103619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2000"/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0827685" y="-1990617"/>
            <a:ext cx="8834874" cy="883487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41200" r="-9034"/>
              </a:stretch>
            </a:blipFill>
            <a:ln w="2476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0" name="Freeform 20"/>
          <p:cNvSpPr/>
          <p:nvPr/>
        </p:nvSpPr>
        <p:spPr>
          <a:xfrm>
            <a:off x="11463504" y="3744923"/>
            <a:ext cx="6092100" cy="6092100"/>
          </a:xfrm>
          <a:custGeom>
            <a:avLst/>
            <a:gdLst/>
            <a:ahLst/>
            <a:cxnLst/>
            <a:rect l="l" t="t" r="r" b="b"/>
            <a:pathLst>
              <a:path w="6092100" h="6092100">
                <a:moveTo>
                  <a:pt x="0" y="0"/>
                </a:moveTo>
                <a:lnTo>
                  <a:pt x="6092100" y="0"/>
                </a:lnTo>
                <a:lnTo>
                  <a:pt x="6092100" y="6092100"/>
                </a:lnTo>
                <a:lnTo>
                  <a:pt x="0" y="6092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2000"/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1912419" y="4193838"/>
            <a:ext cx="5194271" cy="519427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4673" r="-24673"/>
              </a:stretch>
            </a:blipFill>
            <a:ln w="2476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3" name="Freeform 23"/>
          <p:cNvSpPr/>
          <p:nvPr/>
        </p:nvSpPr>
        <p:spPr>
          <a:xfrm>
            <a:off x="730467" y="7461831"/>
            <a:ext cx="4084957" cy="914009"/>
          </a:xfrm>
          <a:custGeom>
            <a:avLst/>
            <a:gdLst/>
            <a:ahLst/>
            <a:cxnLst/>
            <a:rect l="l" t="t" r="r" b="b"/>
            <a:pathLst>
              <a:path w="4084957" h="914009">
                <a:moveTo>
                  <a:pt x="0" y="0"/>
                </a:moveTo>
                <a:lnTo>
                  <a:pt x="4084957" y="0"/>
                </a:lnTo>
                <a:lnTo>
                  <a:pt x="4084957" y="914009"/>
                </a:lnTo>
                <a:lnTo>
                  <a:pt x="0" y="914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1934379" y="5376324"/>
            <a:ext cx="27959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6"/>
              </a:lnSpc>
            </a:pPr>
            <a:r>
              <a:rPr lang="ru-RU" sz="1900" b="1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Запрос</a:t>
            </a:r>
            <a:endParaRPr lang="en-US" sz="1900" b="1" dirty="0">
              <a:solidFill>
                <a:srgbClr val="FFFFFF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934379" y="6561528"/>
            <a:ext cx="2964176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6"/>
              </a:lnSpc>
            </a:pPr>
            <a:r>
              <a:rPr lang="ru-RU" sz="1900" b="1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Договор</a:t>
            </a:r>
            <a:endParaRPr lang="en-US" sz="1900" b="1" dirty="0">
              <a:solidFill>
                <a:srgbClr val="FFFFFF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45700" y="5310027"/>
            <a:ext cx="499663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3063" b="1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1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45700" y="6514971"/>
            <a:ext cx="499663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3063" b="1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2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45700" y="7658822"/>
            <a:ext cx="499663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3063" b="1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3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934379" y="7709976"/>
            <a:ext cx="1969272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6"/>
              </a:lnSpc>
            </a:pPr>
            <a:r>
              <a:rPr lang="ru-RU" sz="1900" b="1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Отгрузка</a:t>
            </a:r>
            <a:endParaRPr lang="en-US" sz="1900" b="1" dirty="0">
              <a:solidFill>
                <a:srgbClr val="FFFFFF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51" name="TextBox 39">
            <a:extLst>
              <a:ext uri="{FF2B5EF4-FFF2-40B4-BE49-F238E27FC236}">
                <a16:creationId xmlns:a16="http://schemas.microsoft.com/office/drawing/2014/main" id="{C1F6DA9E-151A-B63C-9D16-4DF570826569}"/>
              </a:ext>
            </a:extLst>
          </p:cNvPr>
          <p:cNvSpPr txBox="1"/>
          <p:nvPr/>
        </p:nvSpPr>
        <p:spPr>
          <a:xfrm>
            <a:off x="1028700" y="1911160"/>
            <a:ext cx="9136729" cy="1887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47"/>
              </a:lnSpc>
            </a:pPr>
            <a:r>
              <a:rPr lang="ru-RU" sz="11247" b="1" dirty="0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Условия</a:t>
            </a:r>
          </a:p>
        </p:txBody>
      </p:sp>
      <p:pic>
        <p:nvPicPr>
          <p:cNvPr id="52" name="Рисунок 51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0B4FA69-1AB7-A731-0002-531B311402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068462" y="638765"/>
            <a:ext cx="2635614" cy="1254380"/>
          </a:xfrm>
          <a:prstGeom prst="rect">
            <a:avLst/>
          </a:prstGeom>
        </p:spPr>
      </p:pic>
      <p:sp>
        <p:nvSpPr>
          <p:cNvPr id="53" name="TextBox 41">
            <a:extLst>
              <a:ext uri="{FF2B5EF4-FFF2-40B4-BE49-F238E27FC236}">
                <a16:creationId xmlns:a16="http://schemas.microsoft.com/office/drawing/2014/main" id="{09DC671A-0213-F4E7-B9A4-05FEA4CBC5EE}"/>
              </a:ext>
            </a:extLst>
          </p:cNvPr>
          <p:cNvSpPr txBox="1"/>
          <p:nvPr/>
        </p:nvSpPr>
        <p:spPr>
          <a:xfrm>
            <a:off x="1068462" y="3353277"/>
            <a:ext cx="740408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6600" b="1" dirty="0">
                <a:solidFill>
                  <a:srgbClr val="92D05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сотрудничества</a:t>
            </a:r>
          </a:p>
        </p:txBody>
      </p:sp>
      <p:sp>
        <p:nvSpPr>
          <p:cNvPr id="54" name="Freeform 9">
            <a:extLst>
              <a:ext uri="{FF2B5EF4-FFF2-40B4-BE49-F238E27FC236}">
                <a16:creationId xmlns:a16="http://schemas.microsoft.com/office/drawing/2014/main" id="{5432A716-5F82-1545-F0D5-51DDC3065B73}"/>
              </a:ext>
            </a:extLst>
          </p:cNvPr>
          <p:cNvSpPr/>
          <p:nvPr/>
        </p:nvSpPr>
        <p:spPr>
          <a:xfrm>
            <a:off x="5857397" y="5074481"/>
            <a:ext cx="4084957" cy="914009"/>
          </a:xfrm>
          <a:custGeom>
            <a:avLst/>
            <a:gdLst/>
            <a:ahLst/>
            <a:cxnLst/>
            <a:rect l="l" t="t" r="r" b="b"/>
            <a:pathLst>
              <a:path w="4084957" h="914009">
                <a:moveTo>
                  <a:pt x="0" y="0"/>
                </a:moveTo>
                <a:lnTo>
                  <a:pt x="4084957" y="0"/>
                </a:lnTo>
                <a:lnTo>
                  <a:pt x="4084957" y="914009"/>
                </a:lnTo>
                <a:lnTo>
                  <a:pt x="0" y="914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11">
            <a:extLst>
              <a:ext uri="{FF2B5EF4-FFF2-40B4-BE49-F238E27FC236}">
                <a16:creationId xmlns:a16="http://schemas.microsoft.com/office/drawing/2014/main" id="{0CB78FB0-81F0-BEC1-C5E2-2DEA952F7A6F}"/>
              </a:ext>
            </a:extLst>
          </p:cNvPr>
          <p:cNvSpPr/>
          <p:nvPr/>
        </p:nvSpPr>
        <p:spPr>
          <a:xfrm>
            <a:off x="5857397" y="6268156"/>
            <a:ext cx="4084957" cy="914009"/>
          </a:xfrm>
          <a:custGeom>
            <a:avLst/>
            <a:gdLst/>
            <a:ahLst/>
            <a:cxnLst/>
            <a:rect l="l" t="t" r="r" b="b"/>
            <a:pathLst>
              <a:path w="4084957" h="914009">
                <a:moveTo>
                  <a:pt x="0" y="0"/>
                </a:moveTo>
                <a:lnTo>
                  <a:pt x="4084957" y="0"/>
                </a:lnTo>
                <a:lnTo>
                  <a:pt x="4084957" y="914009"/>
                </a:lnTo>
                <a:lnTo>
                  <a:pt x="0" y="914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1A11AF6F-4C59-BDED-6CAA-7F87F81B75BE}"/>
              </a:ext>
            </a:extLst>
          </p:cNvPr>
          <p:cNvSpPr/>
          <p:nvPr/>
        </p:nvSpPr>
        <p:spPr>
          <a:xfrm>
            <a:off x="5857397" y="7461831"/>
            <a:ext cx="4084957" cy="914009"/>
          </a:xfrm>
          <a:custGeom>
            <a:avLst/>
            <a:gdLst/>
            <a:ahLst/>
            <a:cxnLst/>
            <a:rect l="l" t="t" r="r" b="b"/>
            <a:pathLst>
              <a:path w="4084957" h="914009">
                <a:moveTo>
                  <a:pt x="0" y="0"/>
                </a:moveTo>
                <a:lnTo>
                  <a:pt x="4084957" y="0"/>
                </a:lnTo>
                <a:lnTo>
                  <a:pt x="4084957" y="914009"/>
                </a:lnTo>
                <a:lnTo>
                  <a:pt x="0" y="914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38">
            <a:extLst>
              <a:ext uri="{FF2B5EF4-FFF2-40B4-BE49-F238E27FC236}">
                <a16:creationId xmlns:a16="http://schemas.microsoft.com/office/drawing/2014/main" id="{D7CF8AC2-47AB-664E-9833-AA56E9AB8425}"/>
              </a:ext>
            </a:extLst>
          </p:cNvPr>
          <p:cNvSpPr txBox="1"/>
          <p:nvPr/>
        </p:nvSpPr>
        <p:spPr>
          <a:xfrm>
            <a:off x="7043692" y="5240589"/>
            <a:ext cx="2795981" cy="5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6"/>
              </a:lnSpc>
            </a:pPr>
            <a:r>
              <a:rPr lang="en-US" sz="1900" b="1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MOQ</a:t>
            </a:r>
            <a:r>
              <a:rPr lang="ru-RU" sz="1900" b="1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:</a:t>
            </a:r>
          </a:p>
          <a:p>
            <a:pPr algn="l">
              <a:lnSpc>
                <a:spcPts val="2166"/>
              </a:lnSpc>
            </a:pPr>
            <a:r>
              <a:rPr lang="ru-RU" sz="1600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Минимальный объем заказа</a:t>
            </a:r>
            <a:endParaRPr lang="en-US" sz="1900" b="1" dirty="0">
              <a:solidFill>
                <a:srgbClr val="FFFFFF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67" name="TextBox 38">
            <a:extLst>
              <a:ext uri="{FF2B5EF4-FFF2-40B4-BE49-F238E27FC236}">
                <a16:creationId xmlns:a16="http://schemas.microsoft.com/office/drawing/2014/main" id="{E1746F0A-E179-2D50-CAC1-E00ABBD43EBF}"/>
              </a:ext>
            </a:extLst>
          </p:cNvPr>
          <p:cNvSpPr txBox="1"/>
          <p:nvPr/>
        </p:nvSpPr>
        <p:spPr>
          <a:xfrm>
            <a:off x="7043692" y="6451174"/>
            <a:ext cx="2795981" cy="5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6"/>
              </a:lnSpc>
            </a:pPr>
            <a:r>
              <a:rPr lang="en-US" sz="1900" b="1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Incoterms</a:t>
            </a:r>
            <a:r>
              <a:rPr lang="ru-RU" sz="1900" b="1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:</a:t>
            </a:r>
          </a:p>
          <a:p>
            <a:pPr algn="l">
              <a:lnSpc>
                <a:spcPts val="2166"/>
              </a:lnSpc>
            </a:pPr>
            <a:r>
              <a:rPr lang="ru-RU" sz="1600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Условия поставки</a:t>
            </a:r>
            <a:endParaRPr lang="en-US" sz="1900" b="1" dirty="0">
              <a:solidFill>
                <a:srgbClr val="FFFFFF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68" name="TextBox 38">
            <a:extLst>
              <a:ext uri="{FF2B5EF4-FFF2-40B4-BE49-F238E27FC236}">
                <a16:creationId xmlns:a16="http://schemas.microsoft.com/office/drawing/2014/main" id="{C1C4B1C0-2D39-AB09-AFA9-D77562604B99}"/>
              </a:ext>
            </a:extLst>
          </p:cNvPr>
          <p:cNvSpPr txBox="1"/>
          <p:nvPr/>
        </p:nvSpPr>
        <p:spPr>
          <a:xfrm>
            <a:off x="7043692" y="7658822"/>
            <a:ext cx="2795981" cy="5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6"/>
              </a:lnSpc>
            </a:pPr>
            <a:r>
              <a:rPr lang="ru-RU" sz="1900" b="1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Сроки:</a:t>
            </a:r>
          </a:p>
          <a:p>
            <a:pPr algn="l">
              <a:lnSpc>
                <a:spcPts val="2166"/>
              </a:lnSpc>
            </a:pPr>
            <a:r>
              <a:rPr lang="ru-RU" sz="1600" dirty="0">
                <a:solidFill>
                  <a:srgbClr val="FFFFFF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Сроки выполнения заказа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133677" y="6054318"/>
            <a:ext cx="5853834" cy="4966740"/>
            <a:chOff x="0" y="0"/>
            <a:chExt cx="1541750" cy="13081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1750" cy="1308112"/>
            </a:xfrm>
            <a:custGeom>
              <a:avLst/>
              <a:gdLst/>
              <a:ahLst/>
              <a:cxnLst/>
              <a:rect l="l" t="t" r="r" b="b"/>
              <a:pathLst>
                <a:path w="1541750" h="1308112">
                  <a:moveTo>
                    <a:pt x="0" y="0"/>
                  </a:moveTo>
                  <a:lnTo>
                    <a:pt x="1541750" y="0"/>
                  </a:lnTo>
                  <a:lnTo>
                    <a:pt x="1541750" y="1308112"/>
                  </a:lnTo>
                  <a:lnTo>
                    <a:pt x="0" y="1308112"/>
                  </a:lnTo>
                  <a:close/>
                </a:path>
              </a:pathLst>
            </a:custGeom>
            <a:solidFill>
              <a:srgbClr val="4578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41750" cy="134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928178">
            <a:off x="9973156" y="7238749"/>
            <a:ext cx="4205640" cy="3613078"/>
          </a:xfrm>
          <a:custGeom>
            <a:avLst/>
            <a:gdLst/>
            <a:ahLst/>
            <a:cxnLst/>
            <a:rect l="l" t="t" r="r" b="b"/>
            <a:pathLst>
              <a:path w="4205640" h="3613078">
                <a:moveTo>
                  <a:pt x="0" y="0"/>
                </a:moveTo>
                <a:lnTo>
                  <a:pt x="4205639" y="0"/>
                </a:lnTo>
                <a:lnTo>
                  <a:pt x="4205639" y="3613078"/>
                </a:lnTo>
                <a:lnTo>
                  <a:pt x="0" y="3613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3593" r="-990"/>
            </a:stretch>
          </a:blipFill>
        </p:spPr>
      </p:sp>
      <p:sp>
        <p:nvSpPr>
          <p:cNvPr id="7" name="Freeform 7"/>
          <p:cNvSpPr/>
          <p:nvPr/>
        </p:nvSpPr>
        <p:spPr>
          <a:xfrm rot="1789667">
            <a:off x="9224207" y="-2139988"/>
            <a:ext cx="11829496" cy="10513465"/>
          </a:xfrm>
          <a:custGeom>
            <a:avLst/>
            <a:gdLst/>
            <a:ahLst/>
            <a:cxnLst/>
            <a:rect l="l" t="t" r="r" b="b"/>
            <a:pathLst>
              <a:path w="11829496" h="10513465">
                <a:moveTo>
                  <a:pt x="0" y="0"/>
                </a:moveTo>
                <a:lnTo>
                  <a:pt x="11829496" y="0"/>
                </a:lnTo>
                <a:lnTo>
                  <a:pt x="11829496" y="10513464"/>
                </a:lnTo>
                <a:lnTo>
                  <a:pt x="0" y="10513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89667">
            <a:off x="11185998" y="3947112"/>
            <a:ext cx="6425830" cy="5710956"/>
          </a:xfrm>
          <a:custGeom>
            <a:avLst/>
            <a:gdLst/>
            <a:ahLst/>
            <a:cxnLst/>
            <a:rect l="l" t="t" r="r" b="b"/>
            <a:pathLst>
              <a:path w="6425830" h="5710956">
                <a:moveTo>
                  <a:pt x="0" y="0"/>
                </a:moveTo>
                <a:lnTo>
                  <a:pt x="6425830" y="0"/>
                </a:lnTo>
                <a:lnTo>
                  <a:pt x="6425830" y="5710956"/>
                </a:lnTo>
                <a:lnTo>
                  <a:pt x="0" y="5710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041209" y="-2003618"/>
            <a:ext cx="8654908" cy="10071165"/>
            <a:chOff x="0" y="0"/>
            <a:chExt cx="6985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7085"/>
              <a:ext cx="698500" cy="798629"/>
            </a:xfrm>
            <a:custGeom>
              <a:avLst/>
              <a:gdLst/>
              <a:ahLst/>
              <a:cxnLst/>
              <a:rect l="l" t="t" r="r" b="b"/>
              <a:pathLst>
                <a:path w="698500" h="798629">
                  <a:moveTo>
                    <a:pt x="381143" y="11471"/>
                  </a:moveTo>
                  <a:lnTo>
                    <a:pt x="666607" y="177559"/>
                  </a:lnTo>
                  <a:cubicBezTo>
                    <a:pt x="686353" y="189047"/>
                    <a:pt x="698500" y="210169"/>
                    <a:pt x="698500" y="233014"/>
                  </a:cubicBezTo>
                  <a:lnTo>
                    <a:pt x="698500" y="565616"/>
                  </a:lnTo>
                  <a:cubicBezTo>
                    <a:pt x="698500" y="588461"/>
                    <a:pt x="686353" y="609583"/>
                    <a:pt x="666607" y="621071"/>
                  </a:cubicBezTo>
                  <a:lnTo>
                    <a:pt x="381143" y="787159"/>
                  </a:lnTo>
                  <a:cubicBezTo>
                    <a:pt x="361428" y="798630"/>
                    <a:pt x="337072" y="798630"/>
                    <a:pt x="317357" y="787159"/>
                  </a:cubicBezTo>
                  <a:lnTo>
                    <a:pt x="31893" y="621071"/>
                  </a:lnTo>
                  <a:cubicBezTo>
                    <a:pt x="12147" y="609583"/>
                    <a:pt x="0" y="588461"/>
                    <a:pt x="0" y="565616"/>
                  </a:cubicBezTo>
                  <a:lnTo>
                    <a:pt x="0" y="233014"/>
                  </a:lnTo>
                  <a:cubicBezTo>
                    <a:pt x="0" y="210169"/>
                    <a:pt x="12147" y="189047"/>
                    <a:pt x="31893" y="177559"/>
                  </a:cubicBezTo>
                  <a:lnTo>
                    <a:pt x="317357" y="11471"/>
                  </a:lnTo>
                  <a:cubicBezTo>
                    <a:pt x="337072" y="0"/>
                    <a:pt x="361428" y="0"/>
                    <a:pt x="381143" y="11471"/>
                  </a:cubicBezTo>
                  <a:close/>
                </a:path>
              </a:pathLst>
            </a:custGeom>
            <a:blipFill>
              <a:blip r:embed="rId6"/>
              <a:stretch>
                <a:fillRect t="-9916" b="-22225"/>
              </a:stretch>
            </a:blipFill>
            <a:ln w="26670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2173001" y="4021189"/>
            <a:ext cx="4701381" cy="5470697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13044"/>
              <a:ext cx="698500" cy="786712"/>
            </a:xfrm>
            <a:custGeom>
              <a:avLst/>
              <a:gdLst/>
              <a:ahLst/>
              <a:cxnLst/>
              <a:rect l="l" t="t" r="r" b="b"/>
              <a:pathLst>
                <a:path w="698500" h="786712">
                  <a:moveTo>
                    <a:pt x="407963" y="21116"/>
                  </a:moveTo>
                  <a:lnTo>
                    <a:pt x="639787" y="155996"/>
                  </a:lnTo>
                  <a:cubicBezTo>
                    <a:pt x="676137" y="177145"/>
                    <a:pt x="698500" y="216028"/>
                    <a:pt x="698500" y="258084"/>
                  </a:cubicBezTo>
                  <a:lnTo>
                    <a:pt x="698500" y="528628"/>
                  </a:lnTo>
                  <a:cubicBezTo>
                    <a:pt x="698500" y="570684"/>
                    <a:pt x="676137" y="609567"/>
                    <a:pt x="639787" y="630716"/>
                  </a:cubicBezTo>
                  <a:lnTo>
                    <a:pt x="407963" y="765596"/>
                  </a:lnTo>
                  <a:cubicBezTo>
                    <a:pt x="371669" y="786712"/>
                    <a:pt x="326831" y="786712"/>
                    <a:pt x="290537" y="765596"/>
                  </a:cubicBezTo>
                  <a:lnTo>
                    <a:pt x="58713" y="630716"/>
                  </a:lnTo>
                  <a:cubicBezTo>
                    <a:pt x="22363" y="609567"/>
                    <a:pt x="0" y="570684"/>
                    <a:pt x="0" y="528628"/>
                  </a:cubicBezTo>
                  <a:lnTo>
                    <a:pt x="0" y="258084"/>
                  </a:lnTo>
                  <a:cubicBezTo>
                    <a:pt x="0" y="216028"/>
                    <a:pt x="22363" y="177145"/>
                    <a:pt x="58713" y="155996"/>
                  </a:cubicBezTo>
                  <a:lnTo>
                    <a:pt x="290537" y="21116"/>
                  </a:lnTo>
                  <a:cubicBezTo>
                    <a:pt x="326831" y="0"/>
                    <a:pt x="371669" y="0"/>
                    <a:pt x="407963" y="21116"/>
                  </a:cubicBezTo>
                  <a:close/>
                </a:path>
              </a:pathLst>
            </a:custGeom>
            <a:blipFill>
              <a:blip r:embed="rId7"/>
              <a:stretch>
                <a:fillRect l="-87959" t="-2360" r="-37743" b="-33095"/>
              </a:stretch>
            </a:blipFill>
            <a:ln w="26670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983055" y="6372995"/>
            <a:ext cx="2354031" cy="547499"/>
            <a:chOff x="0" y="0"/>
            <a:chExt cx="1296953" cy="33776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96953" cy="337761"/>
            </a:xfrm>
            <a:custGeom>
              <a:avLst/>
              <a:gdLst/>
              <a:ahLst/>
              <a:cxnLst/>
              <a:rect l="l" t="t" r="r" b="b"/>
              <a:pathLst>
                <a:path w="1296953" h="337761">
                  <a:moveTo>
                    <a:pt x="150985" y="0"/>
                  </a:moveTo>
                  <a:lnTo>
                    <a:pt x="1145968" y="0"/>
                  </a:lnTo>
                  <a:cubicBezTo>
                    <a:pt x="1186012" y="0"/>
                    <a:pt x="1224415" y="15907"/>
                    <a:pt x="1252731" y="44223"/>
                  </a:cubicBezTo>
                  <a:cubicBezTo>
                    <a:pt x="1281046" y="72538"/>
                    <a:pt x="1296953" y="110941"/>
                    <a:pt x="1296953" y="150985"/>
                  </a:cubicBezTo>
                  <a:lnTo>
                    <a:pt x="1296953" y="186775"/>
                  </a:lnTo>
                  <a:cubicBezTo>
                    <a:pt x="1296953" y="226819"/>
                    <a:pt x="1281046" y="265223"/>
                    <a:pt x="1252731" y="293538"/>
                  </a:cubicBezTo>
                  <a:cubicBezTo>
                    <a:pt x="1224415" y="321853"/>
                    <a:pt x="1186012" y="337761"/>
                    <a:pt x="1145968" y="337761"/>
                  </a:cubicBezTo>
                  <a:lnTo>
                    <a:pt x="150985" y="337761"/>
                  </a:lnTo>
                  <a:cubicBezTo>
                    <a:pt x="110941" y="337761"/>
                    <a:pt x="72538" y="321853"/>
                    <a:pt x="44223" y="293538"/>
                  </a:cubicBezTo>
                  <a:cubicBezTo>
                    <a:pt x="15907" y="265223"/>
                    <a:pt x="0" y="226819"/>
                    <a:pt x="0" y="186775"/>
                  </a:cubicBezTo>
                  <a:lnTo>
                    <a:pt x="0" y="150985"/>
                  </a:lnTo>
                  <a:cubicBezTo>
                    <a:pt x="0" y="110941"/>
                    <a:pt x="15907" y="72538"/>
                    <a:pt x="44223" y="44223"/>
                  </a:cubicBezTo>
                  <a:cubicBezTo>
                    <a:pt x="72538" y="15907"/>
                    <a:pt x="110941" y="0"/>
                    <a:pt x="15098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14320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296953" cy="375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6360818"/>
            <a:ext cx="1693484" cy="571853"/>
            <a:chOff x="0" y="0"/>
            <a:chExt cx="1000243" cy="33776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00243" cy="337761"/>
            </a:xfrm>
            <a:custGeom>
              <a:avLst/>
              <a:gdLst/>
              <a:ahLst/>
              <a:cxnLst/>
              <a:rect l="l" t="t" r="r" b="b"/>
              <a:pathLst>
                <a:path w="1000243" h="337761">
                  <a:moveTo>
                    <a:pt x="168880" y="0"/>
                  </a:moveTo>
                  <a:lnTo>
                    <a:pt x="831363" y="0"/>
                  </a:lnTo>
                  <a:cubicBezTo>
                    <a:pt x="924633" y="0"/>
                    <a:pt x="1000243" y="75610"/>
                    <a:pt x="1000243" y="168880"/>
                  </a:cubicBezTo>
                  <a:lnTo>
                    <a:pt x="1000243" y="168880"/>
                  </a:lnTo>
                  <a:cubicBezTo>
                    <a:pt x="1000243" y="262150"/>
                    <a:pt x="924633" y="337761"/>
                    <a:pt x="831363" y="337761"/>
                  </a:cubicBezTo>
                  <a:lnTo>
                    <a:pt x="168880" y="337761"/>
                  </a:lnTo>
                  <a:cubicBezTo>
                    <a:pt x="75610" y="337761"/>
                    <a:pt x="0" y="262150"/>
                    <a:pt x="0" y="168880"/>
                  </a:cubicBezTo>
                  <a:lnTo>
                    <a:pt x="0" y="168880"/>
                  </a:lnTo>
                  <a:cubicBezTo>
                    <a:pt x="0" y="75610"/>
                    <a:pt x="75610" y="0"/>
                    <a:pt x="168880" y="0"/>
                  </a:cubicBezTo>
                  <a:close/>
                </a:path>
              </a:pathLst>
            </a:custGeom>
            <a:solidFill>
              <a:srgbClr val="4578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000243" cy="375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28700" y="2243330"/>
            <a:ext cx="9274121" cy="234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31"/>
              </a:lnSpc>
            </a:pPr>
            <a:r>
              <a:rPr lang="ru-RU" sz="13665" b="1" dirty="0">
                <a:solidFill>
                  <a:srgbClr val="457800"/>
                </a:solidFill>
                <a:latin typeface="Myriad Pro" panose="020B0503030403020204" pitchFamily="34" charset="0"/>
                <a:ea typeface="Neue Montreal Bold"/>
                <a:cs typeface="Neue Montreal Bold"/>
                <a:sym typeface="Neue Montreal Bold"/>
              </a:rPr>
              <a:t>Спасибо</a:t>
            </a:r>
            <a:endParaRPr lang="en-US" sz="13665" b="1" dirty="0">
              <a:solidFill>
                <a:srgbClr val="457800"/>
              </a:solidFill>
              <a:latin typeface="Myriad Pro" panose="020B0503030403020204" pitchFamily="34" charset="0"/>
              <a:ea typeface="Neue Montreal Bold"/>
              <a:cs typeface="Neue Montreal Bold"/>
              <a:sym typeface="Neue Montreal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28700" y="3559327"/>
            <a:ext cx="9081828" cy="1375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6"/>
              </a:lnSpc>
            </a:pPr>
            <a:r>
              <a:rPr lang="ru-RU" sz="6000" b="1" dirty="0">
                <a:solidFill>
                  <a:srgbClr val="92D05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за внимание</a:t>
            </a:r>
            <a:endParaRPr lang="en-US" sz="6000" b="1" dirty="0">
              <a:solidFill>
                <a:srgbClr val="92D050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93414" y="6485260"/>
            <a:ext cx="1478499" cy="32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7"/>
              </a:lnSpc>
            </a:pPr>
            <a:r>
              <a:rPr lang="ru-RU" sz="2182" b="1" dirty="0">
                <a:solidFill>
                  <a:srgbClr val="FFFFFF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Компания</a:t>
            </a:r>
            <a:endParaRPr lang="en-US" sz="2182" b="1" dirty="0">
              <a:solidFill>
                <a:srgbClr val="FFFFFF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871498" y="6485260"/>
            <a:ext cx="1478499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87"/>
              </a:lnSpc>
            </a:pPr>
            <a:r>
              <a:rPr lang="ru-RU" sz="2182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Контакты</a:t>
            </a:r>
            <a:endParaRPr lang="en-US" sz="2182" b="1" dirty="0">
              <a:solidFill>
                <a:srgbClr val="000000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1100456" y="7646105"/>
            <a:ext cx="401110" cy="543878"/>
          </a:xfrm>
          <a:custGeom>
            <a:avLst/>
            <a:gdLst/>
            <a:ahLst/>
            <a:cxnLst/>
            <a:rect l="l" t="t" r="r" b="b"/>
            <a:pathLst>
              <a:path w="401110" h="543878">
                <a:moveTo>
                  <a:pt x="0" y="0"/>
                </a:moveTo>
                <a:lnTo>
                  <a:pt x="401109" y="0"/>
                </a:lnTo>
                <a:lnTo>
                  <a:pt x="401109" y="543878"/>
                </a:lnTo>
                <a:lnTo>
                  <a:pt x="0" y="543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243130" y="7611562"/>
            <a:ext cx="347755" cy="560895"/>
          </a:xfrm>
          <a:custGeom>
            <a:avLst/>
            <a:gdLst/>
            <a:ahLst/>
            <a:cxnLst/>
            <a:rect l="l" t="t" r="r" b="b"/>
            <a:pathLst>
              <a:path w="347755" h="560895">
                <a:moveTo>
                  <a:pt x="0" y="0"/>
                </a:moveTo>
                <a:lnTo>
                  <a:pt x="347755" y="0"/>
                </a:lnTo>
                <a:lnTo>
                  <a:pt x="347755" y="560895"/>
                </a:lnTo>
                <a:lnTo>
                  <a:pt x="0" y="5608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6082873" y="7872959"/>
            <a:ext cx="4106163" cy="381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9"/>
              </a:lnSpc>
            </a:pPr>
            <a:r>
              <a:rPr lang="ru-RU" sz="2435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г. Бишкек, ул. Примерная 88</a:t>
            </a:r>
            <a:endParaRPr lang="en-US" sz="2435" b="1" dirty="0">
              <a:solidFill>
                <a:srgbClr val="000000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6082873" y="8876570"/>
            <a:ext cx="4106163" cy="381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9"/>
              </a:lnSpc>
            </a:pPr>
            <a:r>
              <a:rPr lang="en-US" sz="2435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hello@yourcompany.com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082873" y="7531636"/>
            <a:ext cx="1702094" cy="278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5"/>
              </a:lnSpc>
            </a:pPr>
            <a:r>
              <a:rPr lang="ru-RU" sz="1750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Адрес</a:t>
            </a:r>
            <a:r>
              <a:rPr lang="en-US" sz="1750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: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082873" y="8536927"/>
            <a:ext cx="3153501" cy="270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05"/>
              </a:lnSpc>
            </a:pPr>
            <a:r>
              <a:rPr lang="ru-RU" sz="1750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электронная почта</a:t>
            </a:r>
            <a:endParaRPr lang="en-US" sz="1750" b="1" dirty="0">
              <a:solidFill>
                <a:srgbClr val="000000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966876" y="8876570"/>
            <a:ext cx="2949719" cy="381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9"/>
              </a:lnSpc>
            </a:pPr>
            <a:r>
              <a:rPr lang="en-US" sz="2435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yourcompany.com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966876" y="8536927"/>
            <a:ext cx="1702094" cy="278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5"/>
              </a:lnSpc>
            </a:pPr>
            <a:r>
              <a:rPr lang="ru-RU" sz="1750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Наш сайт</a:t>
            </a:r>
            <a:r>
              <a:rPr lang="en-US" sz="1750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: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966876" y="7872959"/>
            <a:ext cx="2784266" cy="379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69"/>
              </a:lnSpc>
            </a:pPr>
            <a:r>
              <a:rPr lang="ru-RU" sz="2435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+996 </a:t>
            </a:r>
            <a:r>
              <a:rPr lang="en-US" sz="2435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XXX </a:t>
            </a:r>
            <a:r>
              <a:rPr lang="en-US" sz="2435" b="1" dirty="0" err="1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XXX</a:t>
            </a:r>
            <a:r>
              <a:rPr lang="en-US" sz="2435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 </a:t>
            </a:r>
            <a:r>
              <a:rPr lang="en-US" sz="2435" b="1" dirty="0" err="1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XXX</a:t>
            </a:r>
            <a:endParaRPr lang="en-US" sz="2435" b="1" dirty="0">
              <a:solidFill>
                <a:srgbClr val="000000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966876" y="7531636"/>
            <a:ext cx="2601423" cy="278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5"/>
              </a:lnSpc>
            </a:pPr>
            <a:r>
              <a:rPr lang="ru-RU" sz="1750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Телефон:</a:t>
            </a:r>
            <a:endParaRPr lang="en-US" sz="1750" b="1" dirty="0">
              <a:solidFill>
                <a:srgbClr val="000000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sp>
        <p:nvSpPr>
          <p:cNvPr id="42" name="Freeform 42"/>
          <p:cNvSpPr/>
          <p:nvPr/>
        </p:nvSpPr>
        <p:spPr>
          <a:xfrm>
            <a:off x="1028700" y="8650184"/>
            <a:ext cx="544621" cy="544621"/>
          </a:xfrm>
          <a:custGeom>
            <a:avLst/>
            <a:gdLst/>
            <a:ahLst/>
            <a:cxnLst/>
            <a:rect l="l" t="t" r="r" b="b"/>
            <a:pathLst>
              <a:path w="544621" h="544621">
                <a:moveTo>
                  <a:pt x="0" y="0"/>
                </a:moveTo>
                <a:lnTo>
                  <a:pt x="544621" y="0"/>
                </a:lnTo>
                <a:lnTo>
                  <a:pt x="544621" y="544621"/>
                </a:lnTo>
                <a:lnTo>
                  <a:pt x="0" y="5446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5147456" y="8731450"/>
            <a:ext cx="539104" cy="382090"/>
          </a:xfrm>
          <a:custGeom>
            <a:avLst/>
            <a:gdLst/>
            <a:ahLst/>
            <a:cxnLst/>
            <a:rect l="l" t="t" r="r" b="b"/>
            <a:pathLst>
              <a:path w="539104" h="382090">
                <a:moveTo>
                  <a:pt x="0" y="0"/>
                </a:moveTo>
                <a:lnTo>
                  <a:pt x="539104" y="0"/>
                </a:lnTo>
                <a:lnTo>
                  <a:pt x="539104" y="382090"/>
                </a:lnTo>
                <a:lnTo>
                  <a:pt x="0" y="3820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6758334" y="9045288"/>
            <a:ext cx="684195" cy="287362"/>
          </a:xfrm>
          <a:custGeom>
            <a:avLst/>
            <a:gdLst/>
            <a:ahLst/>
            <a:cxnLst/>
            <a:rect l="l" t="t" r="r" b="b"/>
            <a:pathLst>
              <a:path w="684195" h="287362">
                <a:moveTo>
                  <a:pt x="0" y="0"/>
                </a:moveTo>
                <a:lnTo>
                  <a:pt x="684195" y="0"/>
                </a:lnTo>
                <a:lnTo>
                  <a:pt x="684195" y="287362"/>
                </a:lnTo>
                <a:lnTo>
                  <a:pt x="0" y="2873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34">
            <a:extLst>
              <a:ext uri="{FF2B5EF4-FFF2-40B4-BE49-F238E27FC236}">
                <a16:creationId xmlns:a16="http://schemas.microsoft.com/office/drawing/2014/main" id="{D5312FB3-216A-D249-ED05-C08516D1669A}"/>
              </a:ext>
            </a:extLst>
          </p:cNvPr>
          <p:cNvSpPr txBox="1"/>
          <p:nvPr/>
        </p:nvSpPr>
        <p:spPr>
          <a:xfrm>
            <a:off x="1106988" y="5698926"/>
            <a:ext cx="6036918" cy="379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69"/>
              </a:lnSpc>
            </a:pPr>
            <a:r>
              <a:rPr lang="ru-RU" sz="2435" b="1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Иван Иванов, </a:t>
            </a:r>
            <a:r>
              <a:rPr lang="ru-RU" sz="2435" dirty="0">
                <a:solidFill>
                  <a:srgbClr val="000000"/>
                </a:solidFill>
                <a:latin typeface="Myriad Pro" panose="020B0503030403020204" pitchFamily="34" charset="0"/>
                <a:ea typeface="Neue Montreal Medium"/>
                <a:cs typeface="Neue Montreal Medium"/>
                <a:sym typeface="Neue Montreal Medium"/>
              </a:rPr>
              <a:t>проектный менеджер</a:t>
            </a:r>
            <a:endParaRPr lang="en-US" sz="2435" dirty="0">
              <a:solidFill>
                <a:srgbClr val="000000"/>
              </a:solidFill>
              <a:latin typeface="Myriad Pro" panose="020B0503030403020204" pitchFamily="34" charset="0"/>
              <a:ea typeface="Neue Montreal Medium"/>
              <a:cs typeface="Neue Montreal Medium"/>
              <a:sym typeface="Neue Montreal Medium"/>
            </a:endParaRPr>
          </a:p>
        </p:txBody>
      </p:sp>
      <p:pic>
        <p:nvPicPr>
          <p:cNvPr id="46" name="Рисунок 45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7848BCB-91E2-20B7-22E9-D8D15592E7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068462" y="638765"/>
            <a:ext cx="2635614" cy="12543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397</Words>
  <Application>Microsoft Office PowerPoint</Application>
  <PresentationFormat>Произвольный</PresentationFormat>
  <Paragraphs>94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Myriad Pro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Green Modern Agriculture Company Profile Presentation</dc:title>
  <dc:creator>Кутман Усенов</dc:creator>
  <cp:lastModifiedBy>Кутман Усенов</cp:lastModifiedBy>
  <cp:revision>4</cp:revision>
  <dcterms:created xsi:type="dcterms:W3CDTF">2006-08-16T00:00:00Z</dcterms:created>
  <dcterms:modified xsi:type="dcterms:W3CDTF">2025-09-23T23:34:41Z</dcterms:modified>
  <dc:identifier>DAGy7u8hy7I</dc:identifier>
</cp:coreProperties>
</file>