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8" r:id="rId4"/>
    <p:sldId id="259" r:id="rId5"/>
    <p:sldId id="281" r:id="rId6"/>
    <p:sldId id="267" r:id="rId7"/>
    <p:sldId id="262" r:id="rId8"/>
    <p:sldId id="258" r:id="rId9"/>
    <p:sldId id="280" r:id="rId10"/>
  </p:sldIdLst>
  <p:sldSz cx="18288000" cy="10287000"/>
  <p:notesSz cx="6858000" cy="9144000"/>
  <p:embeddedFontLst>
    <p:embeddedFont>
      <p:font typeface="Myriad Pro" panose="020B0503030403020204" pitchFamily="34" charset="0"/>
      <p:regular r:id="rId11"/>
      <p:bold r:id="rId12"/>
      <p:italic r:id="rId13"/>
      <p:boldItalic r:id="rId14"/>
    </p:embeddedFont>
    <p:embeddedFont>
      <p:font typeface="Myriad Pro Black" panose="020B0803030403020204" pitchFamily="34" charset="0"/>
      <p:bold r:id="rId15"/>
      <p:boldItalic r:id="rId16"/>
    </p:embeddedFont>
    <p:embeddedFont>
      <p:font typeface="Myriad Pro Light" panose="020B0403030403020204" pitchFamily="34" charset="0"/>
      <p:regular r:id="rId17"/>
      <p:bold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954" y="7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jfif"/><Relationship Id="rId7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fi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ебо, детская площадка, облако, на открытом воздух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BE91692-43F1-627F-4BAD-C9651E1B0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603890" y="187496"/>
            <a:ext cx="2749683" cy="274968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573864" y="342900"/>
            <a:ext cx="5172316" cy="3311892"/>
          </a:xfrm>
          <a:custGeom>
            <a:avLst/>
            <a:gdLst/>
            <a:ahLst/>
            <a:cxnLst/>
            <a:rect l="l" t="t" r="r" b="b"/>
            <a:pathLst>
              <a:path w="13562746" h="6035422">
                <a:moveTo>
                  <a:pt x="0" y="0"/>
                </a:moveTo>
                <a:lnTo>
                  <a:pt x="13562747" y="0"/>
                </a:lnTo>
                <a:lnTo>
                  <a:pt x="13562747" y="6035422"/>
                </a:lnTo>
                <a:lnTo>
                  <a:pt x="0" y="6035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3890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25523" y="3440081"/>
            <a:ext cx="8190627" cy="2094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  <a:spcBef>
                <a:spcPct val="0"/>
              </a:spcBef>
            </a:pPr>
            <a:r>
              <a:rPr lang="ru-RU" sz="8934" b="1" dirty="0">
                <a:solidFill>
                  <a:srgbClr val="012ABD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НАЗВАНИЕ</a:t>
            </a:r>
          </a:p>
          <a:p>
            <a:pPr algn="l">
              <a:lnSpc>
                <a:spcPts val="8000"/>
              </a:lnSpc>
              <a:spcBef>
                <a:spcPct val="0"/>
              </a:spcBef>
            </a:pPr>
            <a:r>
              <a:rPr lang="ru-RU" sz="8934" dirty="0">
                <a:solidFill>
                  <a:srgbClr val="012ABD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ПРЕЗЕНТАЦИИ</a:t>
            </a:r>
            <a:endParaRPr lang="en-US" sz="8934" dirty="0">
              <a:solidFill>
                <a:srgbClr val="012ABD"/>
              </a:solidFill>
              <a:latin typeface="Myriad Pro" panose="020B0503030403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25523" y="8810793"/>
            <a:ext cx="4453943" cy="32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12ABD"/>
                </a:solidFill>
                <a:latin typeface="Myriad Pro" panose="020B0503030403020204" pitchFamily="34" charset="0"/>
                <a:ea typeface="Poppins"/>
                <a:cs typeface="Poppins"/>
                <a:sym typeface="Poppins"/>
              </a:rPr>
              <a:t>WWW.YOURCOMPANY.COM</a:t>
            </a:r>
          </a:p>
        </p:txBody>
      </p:sp>
      <p:pic>
        <p:nvPicPr>
          <p:cNvPr id="17" name="Рисунок 16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1B06FB4-24CD-C392-6D08-EFBC41A77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295400" y="524697"/>
            <a:ext cx="2635614" cy="1254380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A1792C0F-E28E-69B8-21B8-1568BD8B8B93}"/>
              </a:ext>
            </a:extLst>
          </p:cNvPr>
          <p:cNvSpPr txBox="1"/>
          <p:nvPr/>
        </p:nvSpPr>
        <p:spPr>
          <a:xfrm>
            <a:off x="1425523" y="6086724"/>
            <a:ext cx="7870877" cy="1320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ru-RU" sz="2499" dirty="0">
                <a:solidFill>
                  <a:srgbClr val="012ABD"/>
                </a:solidFill>
                <a:latin typeface="Myriad Pro Light" panose="020B0403030403020204" pitchFamily="34" charset="0"/>
                <a:ea typeface="Poppins"/>
                <a:cs typeface="Poppins"/>
                <a:sym typeface="Poppins"/>
              </a:rPr>
              <a:t>[Название компании, страна/регион]</a:t>
            </a:r>
            <a:endParaRPr lang="en-US" sz="2499" dirty="0">
              <a:solidFill>
                <a:srgbClr val="012ABD"/>
              </a:solidFill>
              <a:latin typeface="Myriad Pro Light" panose="020B0403030403020204" pitchFamily="34" charset="0"/>
              <a:ea typeface="Poppins"/>
              <a:cs typeface="Poppins"/>
              <a:sym typeface="Poppins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ru-RU" sz="2499" dirty="0">
                <a:solidFill>
                  <a:srgbClr val="012ABD"/>
                </a:solidFill>
                <a:latin typeface="Myriad Pro Light" panose="020B0403030403020204" pitchFamily="34" charset="0"/>
                <a:ea typeface="Poppins"/>
                <a:cs typeface="Poppins"/>
                <a:sym typeface="Poppins"/>
              </a:rPr>
              <a:t>[Слоган: уникальные впечатления от Кыргызстана]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ru-RU" sz="2499" dirty="0">
                <a:solidFill>
                  <a:srgbClr val="012ABD"/>
                </a:solidFill>
                <a:latin typeface="Myriad Pro Light" panose="020B0403030403020204" pitchFamily="34" charset="0"/>
                <a:ea typeface="Poppins"/>
                <a:cs typeface="Poppins"/>
                <a:sym typeface="Poppins"/>
              </a:rPr>
              <a:t>[Контактное лицо: ФИО, должность]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6">
            <a:extLst>
              <a:ext uri="{FF2B5EF4-FFF2-40B4-BE49-F238E27FC236}">
                <a16:creationId xmlns:a16="http://schemas.microsoft.com/office/drawing/2014/main" id="{06E43D17-AE7F-E00A-7AA5-DA8E7805D30E}"/>
              </a:ext>
            </a:extLst>
          </p:cNvPr>
          <p:cNvGrpSpPr/>
          <p:nvPr/>
        </p:nvGrpSpPr>
        <p:grpSpPr>
          <a:xfrm>
            <a:off x="5974886" y="7743004"/>
            <a:ext cx="835597" cy="835597"/>
            <a:chOff x="0" y="0"/>
            <a:chExt cx="812800" cy="812800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4C161B21-5B2B-CC34-E7C0-EFDAAF2F647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2D2BE52E-4D44-EBD2-B9DA-E3CFDFF33A8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4" name="Group 6">
            <a:extLst>
              <a:ext uri="{FF2B5EF4-FFF2-40B4-BE49-F238E27FC236}">
                <a16:creationId xmlns:a16="http://schemas.microsoft.com/office/drawing/2014/main" id="{722EC75B-F034-E96B-0ABE-923FC660A120}"/>
              </a:ext>
            </a:extLst>
          </p:cNvPr>
          <p:cNvGrpSpPr/>
          <p:nvPr/>
        </p:nvGrpSpPr>
        <p:grpSpPr>
          <a:xfrm>
            <a:off x="4904684" y="1527630"/>
            <a:ext cx="1905799" cy="1905799"/>
            <a:chOff x="0" y="0"/>
            <a:chExt cx="812800" cy="812800"/>
          </a:xfrm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B4AA7C13-E854-6CD0-A1EF-66AC1BDB01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051B5B0C-6139-6D00-0D0F-975DD08760B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6">
            <a:extLst>
              <a:ext uri="{FF2B5EF4-FFF2-40B4-BE49-F238E27FC236}">
                <a16:creationId xmlns:a16="http://schemas.microsoft.com/office/drawing/2014/main" id="{745AD89E-D6B3-C279-F2BA-DA9721F69BA6}"/>
              </a:ext>
            </a:extLst>
          </p:cNvPr>
          <p:cNvGrpSpPr/>
          <p:nvPr/>
        </p:nvGrpSpPr>
        <p:grpSpPr>
          <a:xfrm>
            <a:off x="381000" y="8249428"/>
            <a:ext cx="640075" cy="640075"/>
            <a:chOff x="0" y="0"/>
            <a:chExt cx="812800" cy="81280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FDB895ED-8442-8FE1-AEC6-3B922BE0A67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4589C3D9-4412-5956-8A9E-703BD359DFB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6">
            <a:extLst>
              <a:ext uri="{FF2B5EF4-FFF2-40B4-BE49-F238E27FC236}">
                <a16:creationId xmlns:a16="http://schemas.microsoft.com/office/drawing/2014/main" id="{44675177-CC3D-0C59-9780-731F16DD0AA7}"/>
              </a:ext>
            </a:extLst>
          </p:cNvPr>
          <p:cNvGrpSpPr/>
          <p:nvPr/>
        </p:nvGrpSpPr>
        <p:grpSpPr>
          <a:xfrm>
            <a:off x="873452" y="7689202"/>
            <a:ext cx="369303" cy="369303"/>
            <a:chOff x="0" y="0"/>
            <a:chExt cx="812800" cy="812800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784B3DA5-D46E-BE68-97B4-DFB474325EA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57116945-AD9A-8F68-1F11-011F3F4430C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6">
            <a:extLst>
              <a:ext uri="{FF2B5EF4-FFF2-40B4-BE49-F238E27FC236}">
                <a16:creationId xmlns:a16="http://schemas.microsoft.com/office/drawing/2014/main" id="{BB9F0EF0-1079-DD15-89B8-9F8633D34FD0}"/>
              </a:ext>
            </a:extLst>
          </p:cNvPr>
          <p:cNvGrpSpPr/>
          <p:nvPr/>
        </p:nvGrpSpPr>
        <p:grpSpPr>
          <a:xfrm>
            <a:off x="1058103" y="8889503"/>
            <a:ext cx="369303" cy="369303"/>
            <a:chOff x="0" y="0"/>
            <a:chExt cx="812800" cy="812800"/>
          </a:xfrm>
        </p:grpSpPr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9AFF6C35-9BEF-C04D-F064-58EF39D49A1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37650289-29B5-27CD-1EF8-120AF2896DB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6">
            <a:extLst>
              <a:ext uri="{FF2B5EF4-FFF2-40B4-BE49-F238E27FC236}">
                <a16:creationId xmlns:a16="http://schemas.microsoft.com/office/drawing/2014/main" id="{53BB84CD-549C-14CD-A138-97F958B27D8B}"/>
              </a:ext>
            </a:extLst>
          </p:cNvPr>
          <p:cNvGrpSpPr/>
          <p:nvPr/>
        </p:nvGrpSpPr>
        <p:grpSpPr>
          <a:xfrm>
            <a:off x="1631857" y="7406714"/>
            <a:ext cx="282488" cy="282488"/>
            <a:chOff x="0" y="0"/>
            <a:chExt cx="812800" cy="812800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972CCE86-2E48-672E-F175-CD7FB259581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67EC6617-103F-986A-D580-2D6014E14E6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48930" y="560745"/>
            <a:ext cx="678137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800" b="1" dirty="0">
                <a:solidFill>
                  <a:srgbClr val="FFC000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КОРОТКО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34400" y="2872110"/>
            <a:ext cx="8073833" cy="1584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FFC000"/>
                </a:solidFill>
                <a:latin typeface="Myriad Pro Black" panose="020B0803030403020204" pitchFamily="34" charset="0"/>
              </a:rPr>
              <a:t>ИСТОРИЯ АГЕНТСТВА, ОПЫТ РАБОТЫ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ru-RU" sz="1800" dirty="0">
                <a:solidFill>
                  <a:srgbClr val="FFFFFF"/>
                </a:solidFill>
                <a:latin typeface="Myriad Pro" panose="020B0503030403020204" pitchFamily="34" charset="0"/>
                <a:ea typeface="Poppins"/>
                <a:cs typeface="Poppins"/>
                <a:sym typeface="Poppins"/>
              </a:rPr>
              <a:t>Мы — команда профессионалов с многолетним опытом работы в сфере туризма. Наше агентство было основано с целью показать миру уникальную красоту Кыргызстана и предоставить незабываемые впечатления каждому путешественнику.</a:t>
            </a:r>
          </a:p>
        </p:txBody>
      </p:sp>
      <p:pic>
        <p:nvPicPr>
          <p:cNvPr id="15" name="Рисунок 14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686799C-5FB0-D852-EC13-641E03642C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5156429" y="677163"/>
            <a:ext cx="2297881" cy="1093641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AC034A6A-EBD0-E9BE-6152-60EDDE7072AC}"/>
              </a:ext>
            </a:extLst>
          </p:cNvPr>
          <p:cNvSpPr txBox="1"/>
          <p:nvPr/>
        </p:nvSpPr>
        <p:spPr>
          <a:xfrm>
            <a:off x="848930" y="1110430"/>
            <a:ext cx="1905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800" dirty="0">
                <a:solidFill>
                  <a:srgbClr val="FFFFFF"/>
                </a:solidFill>
                <a:latin typeface="Myriad Pro Light" panose="020B0403030403020204" pitchFamily="34" charset="0"/>
                <a:ea typeface="Poppins Bold"/>
                <a:cs typeface="Poppins Bold"/>
                <a:sym typeface="Poppins Bold"/>
              </a:rPr>
              <a:t>О НАС</a:t>
            </a:r>
            <a:endParaRPr lang="en-US" sz="4800" dirty="0">
              <a:solidFill>
                <a:srgbClr val="FFFFFF"/>
              </a:solidFill>
              <a:latin typeface="Myriad Pro Light" panose="020B0403030403020204" pitchFamily="34" charset="0"/>
              <a:ea typeface="Poppins Bold"/>
              <a:cs typeface="Poppins Bold"/>
              <a:sym typeface="Poppins Bold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1AEAF9-8076-5714-2F7D-DA73B4D72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218"/>
          <a:stretch/>
        </p:blipFill>
        <p:spPr>
          <a:xfrm>
            <a:off x="381000" y="2354946"/>
            <a:ext cx="7717235" cy="5912753"/>
          </a:xfrm>
          <a:prstGeom prst="roundRect">
            <a:avLst>
              <a:gd name="adj" fmla="val 23187"/>
            </a:avLst>
          </a:prstGeom>
          <a:ln w="76200">
            <a:solidFill>
              <a:srgbClr val="FFC000"/>
            </a:solidFill>
            <a:prstDash val="solid"/>
          </a:ln>
        </p:spPr>
      </p:pic>
      <p:sp>
        <p:nvSpPr>
          <p:cNvPr id="21" name="TextBox 14">
            <a:extLst>
              <a:ext uri="{FF2B5EF4-FFF2-40B4-BE49-F238E27FC236}">
                <a16:creationId xmlns:a16="http://schemas.microsoft.com/office/drawing/2014/main" id="{A3F9F0F4-7A89-0ABF-7F2F-0A36CD4FACFE}"/>
              </a:ext>
            </a:extLst>
          </p:cNvPr>
          <p:cNvSpPr txBox="1"/>
          <p:nvPr/>
        </p:nvSpPr>
        <p:spPr>
          <a:xfrm>
            <a:off x="8534400" y="5549884"/>
            <a:ext cx="8686800" cy="126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FFC000"/>
                </a:solidFill>
                <a:latin typeface="Myriad Pro Black" panose="020B0803030403020204" pitchFamily="34" charset="0"/>
              </a:rPr>
              <a:t>СПЕЦИАЛИЗАЦИЯ: ТУРЫ, НАПРАВЛЕНИЯ, ТИПЫ ОТДЫХА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ru-RU" sz="1800" dirty="0">
                <a:solidFill>
                  <a:srgbClr val="FFFFFF"/>
                </a:solidFill>
                <a:latin typeface="Myriad Pro" panose="020B0503030403020204" pitchFamily="34" charset="0"/>
                <a:ea typeface="Poppins"/>
                <a:cs typeface="Poppins"/>
                <a:sym typeface="Poppins"/>
              </a:rPr>
              <a:t>Мы специализируемся на организации индивидуальных и групповых туров по Кыргызстану, предлагая широкий спектр направлений и типов отдыха: от приключенческого туризма в горах до культурных погружений в кочевую жизнь.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F3A4D-E6C0-C21B-3BE1-636586EC8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CDBFE7F6-B747-4DC0-E3CF-CF0EF41B850E}"/>
              </a:ext>
            </a:extLst>
          </p:cNvPr>
          <p:cNvGrpSpPr/>
          <p:nvPr/>
        </p:nvGrpSpPr>
        <p:grpSpPr>
          <a:xfrm>
            <a:off x="0" y="4762500"/>
            <a:ext cx="9144000" cy="5524501"/>
            <a:chOff x="0" y="0"/>
            <a:chExt cx="2492555" cy="1471319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30245B7-9F6C-6456-3FBF-F4D92CE12DC0}"/>
                </a:ext>
              </a:extLst>
            </p:cNvPr>
            <p:cNvSpPr/>
            <p:nvPr/>
          </p:nvSpPr>
          <p:spPr>
            <a:xfrm>
              <a:off x="0" y="0"/>
              <a:ext cx="2492555" cy="1471319"/>
            </a:xfrm>
            <a:custGeom>
              <a:avLst/>
              <a:gdLst/>
              <a:ahLst/>
              <a:cxnLst/>
              <a:rect l="l" t="t" r="r" b="b"/>
              <a:pathLst>
                <a:path w="2492555" h="1471319">
                  <a:moveTo>
                    <a:pt x="58899" y="0"/>
                  </a:moveTo>
                  <a:lnTo>
                    <a:pt x="2433656" y="0"/>
                  </a:lnTo>
                  <a:cubicBezTo>
                    <a:pt x="2449277" y="0"/>
                    <a:pt x="2464258" y="6205"/>
                    <a:pt x="2475304" y="17251"/>
                  </a:cubicBezTo>
                  <a:cubicBezTo>
                    <a:pt x="2486349" y="28297"/>
                    <a:pt x="2492555" y="43278"/>
                    <a:pt x="2492555" y="58899"/>
                  </a:cubicBezTo>
                  <a:lnTo>
                    <a:pt x="2492555" y="1412420"/>
                  </a:lnTo>
                  <a:cubicBezTo>
                    <a:pt x="2492555" y="1444949"/>
                    <a:pt x="2466185" y="1471319"/>
                    <a:pt x="2433656" y="1471319"/>
                  </a:cubicBezTo>
                  <a:lnTo>
                    <a:pt x="58899" y="1471319"/>
                  </a:lnTo>
                  <a:cubicBezTo>
                    <a:pt x="26370" y="1471319"/>
                    <a:pt x="0" y="1444949"/>
                    <a:pt x="0" y="1412420"/>
                  </a:cubicBezTo>
                  <a:lnTo>
                    <a:pt x="0" y="58899"/>
                  </a:lnTo>
                  <a:cubicBezTo>
                    <a:pt x="0" y="26370"/>
                    <a:pt x="26370" y="0"/>
                    <a:pt x="58899" y="0"/>
                  </a:cubicBezTo>
                  <a:close/>
                </a:path>
              </a:pathLst>
            </a:custGeom>
            <a:solidFill>
              <a:srgbClr val="012ABD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E43856AC-4D13-556E-DEAA-73D700F2E8CF}"/>
                </a:ext>
              </a:extLst>
            </p:cNvPr>
            <p:cNvSpPr txBox="1"/>
            <p:nvPr/>
          </p:nvSpPr>
          <p:spPr>
            <a:xfrm>
              <a:off x="0" y="-57150"/>
              <a:ext cx="2492555" cy="1528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194579CC-53E1-B4E3-2B6B-D39FDDC9462F}"/>
              </a:ext>
            </a:extLst>
          </p:cNvPr>
          <p:cNvGrpSpPr/>
          <p:nvPr/>
        </p:nvGrpSpPr>
        <p:grpSpPr>
          <a:xfrm>
            <a:off x="76200" y="4093348"/>
            <a:ext cx="7217909" cy="5951374"/>
            <a:chOff x="76200" y="4093348"/>
            <a:chExt cx="7217909" cy="5951374"/>
          </a:xfrm>
        </p:grpSpPr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74F67DA9-1D79-7B3D-A6EC-F37C612D7F47}"/>
                </a:ext>
              </a:extLst>
            </p:cNvPr>
            <p:cNvGrpSpPr/>
            <p:nvPr/>
          </p:nvGrpSpPr>
          <p:grpSpPr>
            <a:xfrm>
              <a:off x="6689907" y="4093348"/>
              <a:ext cx="604202" cy="604202"/>
              <a:chOff x="0" y="0"/>
              <a:chExt cx="812800" cy="812800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975C1DAB-7C41-0A37-2D71-50D23A7566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28" name="TextBox 8">
                <a:extLst>
                  <a:ext uri="{FF2B5EF4-FFF2-40B4-BE49-F238E27FC236}">
                    <a16:creationId xmlns:a16="http://schemas.microsoft.com/office/drawing/2014/main" id="{3C795168-17C9-B137-801E-8F8A9B643FC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dirty="0"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EA55303B-7426-21DE-87A3-C52042DE7BB6}"/>
                </a:ext>
              </a:extLst>
            </p:cNvPr>
            <p:cNvGrpSpPr/>
            <p:nvPr/>
          </p:nvGrpSpPr>
          <p:grpSpPr>
            <a:xfrm>
              <a:off x="3347176" y="4454479"/>
              <a:ext cx="1378041" cy="1378041"/>
              <a:chOff x="0" y="0"/>
              <a:chExt cx="812800" cy="812800"/>
            </a:xfrm>
          </p:grpSpPr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2159EDDE-9413-E1D1-7332-5B2E9965CAC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32" name="TextBox 8">
                <a:extLst>
                  <a:ext uri="{FF2B5EF4-FFF2-40B4-BE49-F238E27FC236}">
                    <a16:creationId xmlns:a16="http://schemas.microsoft.com/office/drawing/2014/main" id="{3AEC67BA-51C1-2788-4A31-209BB0069AA0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" name="Group 6">
              <a:extLst>
                <a:ext uri="{FF2B5EF4-FFF2-40B4-BE49-F238E27FC236}">
                  <a16:creationId xmlns:a16="http://schemas.microsoft.com/office/drawing/2014/main" id="{F721F357-7601-6043-EB5B-371144EF2BDD}"/>
                </a:ext>
              </a:extLst>
            </p:cNvPr>
            <p:cNvGrpSpPr/>
            <p:nvPr/>
          </p:nvGrpSpPr>
          <p:grpSpPr>
            <a:xfrm>
              <a:off x="76200" y="9314863"/>
              <a:ext cx="462824" cy="462824"/>
              <a:chOff x="0" y="0"/>
              <a:chExt cx="812800" cy="812800"/>
            </a:xfrm>
          </p:grpSpPr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60130A2D-E921-CDA8-8C93-2E04CEBC04E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44" name="TextBox 8">
                <a:extLst>
                  <a:ext uri="{FF2B5EF4-FFF2-40B4-BE49-F238E27FC236}">
                    <a16:creationId xmlns:a16="http://schemas.microsoft.com/office/drawing/2014/main" id="{6DBFE224-163E-2098-AD51-6829DE68352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" name="Group 6">
              <a:extLst>
                <a:ext uri="{FF2B5EF4-FFF2-40B4-BE49-F238E27FC236}">
                  <a16:creationId xmlns:a16="http://schemas.microsoft.com/office/drawing/2014/main" id="{45A1BC0A-795A-7C36-D12C-E012C520D951}"/>
                </a:ext>
              </a:extLst>
            </p:cNvPr>
            <p:cNvGrpSpPr/>
            <p:nvPr/>
          </p:nvGrpSpPr>
          <p:grpSpPr>
            <a:xfrm>
              <a:off x="432281" y="8909776"/>
              <a:ext cx="267035" cy="267035"/>
              <a:chOff x="0" y="0"/>
              <a:chExt cx="812800" cy="812800"/>
            </a:xfrm>
          </p:grpSpPr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A8F7E094-8AC3-5FB3-5856-A62A370599F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55D6B167-8DB4-27A3-22C5-932182B2B4C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8" name="Group 6">
              <a:extLst>
                <a:ext uri="{FF2B5EF4-FFF2-40B4-BE49-F238E27FC236}">
                  <a16:creationId xmlns:a16="http://schemas.microsoft.com/office/drawing/2014/main" id="{E7B63D44-3C42-D20E-4952-2F334F066A9C}"/>
                </a:ext>
              </a:extLst>
            </p:cNvPr>
            <p:cNvGrpSpPr/>
            <p:nvPr/>
          </p:nvGrpSpPr>
          <p:grpSpPr>
            <a:xfrm>
              <a:off x="565798" y="9777687"/>
              <a:ext cx="267035" cy="267035"/>
              <a:chOff x="0" y="0"/>
              <a:chExt cx="812800" cy="812800"/>
            </a:xfrm>
          </p:grpSpPr>
          <p:sp>
            <p:nvSpPr>
              <p:cNvPr id="49" name="Freeform 7">
                <a:extLst>
                  <a:ext uri="{FF2B5EF4-FFF2-40B4-BE49-F238E27FC236}">
                    <a16:creationId xmlns:a16="http://schemas.microsoft.com/office/drawing/2014/main" id="{689FF416-08FD-15CE-93FE-B575F3F8D9E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50" name="TextBox 8">
                <a:extLst>
                  <a:ext uri="{FF2B5EF4-FFF2-40B4-BE49-F238E27FC236}">
                    <a16:creationId xmlns:a16="http://schemas.microsoft.com/office/drawing/2014/main" id="{3656FCD5-58D9-A5B0-E63C-8B2B342A88E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1" name="Group 6">
              <a:extLst>
                <a:ext uri="{FF2B5EF4-FFF2-40B4-BE49-F238E27FC236}">
                  <a16:creationId xmlns:a16="http://schemas.microsoft.com/office/drawing/2014/main" id="{9AF06B99-668B-9ABC-CDF3-85BCAC1864B1}"/>
                </a:ext>
              </a:extLst>
            </p:cNvPr>
            <p:cNvGrpSpPr/>
            <p:nvPr/>
          </p:nvGrpSpPr>
          <p:grpSpPr>
            <a:xfrm>
              <a:off x="980667" y="8705515"/>
              <a:ext cx="204261" cy="204261"/>
              <a:chOff x="0" y="0"/>
              <a:chExt cx="812800" cy="812800"/>
            </a:xfrm>
          </p:grpSpPr>
          <p:sp>
            <p:nvSpPr>
              <p:cNvPr id="52" name="Freeform 7">
                <a:extLst>
                  <a:ext uri="{FF2B5EF4-FFF2-40B4-BE49-F238E27FC236}">
                    <a16:creationId xmlns:a16="http://schemas.microsoft.com/office/drawing/2014/main" id="{D3050670-3152-FB81-9F82-90B3B0195CE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53" name="TextBox 8">
                <a:extLst>
                  <a:ext uri="{FF2B5EF4-FFF2-40B4-BE49-F238E27FC236}">
                    <a16:creationId xmlns:a16="http://schemas.microsoft.com/office/drawing/2014/main" id="{C1D2FAF5-1C94-6E51-901E-4AA51DB1616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BE505844-94A3-9329-B1E2-221AF7435793}"/>
              </a:ext>
            </a:extLst>
          </p:cNvPr>
          <p:cNvSpPr txBox="1"/>
          <p:nvPr/>
        </p:nvSpPr>
        <p:spPr>
          <a:xfrm>
            <a:off x="9583903" y="548640"/>
            <a:ext cx="7831659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62"/>
              </a:lnSpc>
            </a:pPr>
            <a:r>
              <a:rPr lang="ru-RU" sz="8000" dirty="0">
                <a:solidFill>
                  <a:srgbClr val="012ABD"/>
                </a:solidFill>
                <a:latin typeface="Myriad Pro Black" panose="020B0803030403020204" pitchFamily="34" charset="0"/>
                <a:ea typeface="Poppins Bold"/>
                <a:cs typeface="Poppins Bold"/>
                <a:sym typeface="Poppins Bold"/>
              </a:rPr>
              <a:t>МИССИЯ </a:t>
            </a:r>
            <a:r>
              <a:rPr lang="ru-RU" sz="8000" dirty="0">
                <a:solidFill>
                  <a:srgbClr val="012ABD"/>
                </a:solidFill>
                <a:latin typeface="Myriad Pro Light" panose="020B0403030403020204" pitchFamily="34" charset="0"/>
                <a:ea typeface="Poppins Bold"/>
                <a:cs typeface="Poppins Bold"/>
                <a:sym typeface="Poppins Bold"/>
              </a:rPr>
              <a:t>И ЦЕННОСТИ</a:t>
            </a:r>
            <a:endParaRPr lang="en-US" sz="8000" dirty="0">
              <a:solidFill>
                <a:srgbClr val="012ABD"/>
              </a:solidFill>
              <a:latin typeface="Myriad Pro Light" panose="020B0403030403020204" pitchFamily="34" charset="0"/>
              <a:ea typeface="Poppins Bold"/>
              <a:cs typeface="Poppins Bold"/>
              <a:sym typeface="Poppins Bold"/>
            </a:endParaRPr>
          </a:p>
        </p:txBody>
      </p:sp>
      <p:pic>
        <p:nvPicPr>
          <p:cNvPr id="33" name="Рисунок 32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0A496ED-9E81-4456-512A-F26481A85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464917" y="647657"/>
            <a:ext cx="2635614" cy="12543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E3436C-54B0-658A-1505-D6DC9AF8E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4068" r="38749"/>
          <a:stretch>
            <a:fillRect/>
          </a:stretch>
        </p:blipFill>
        <p:spPr>
          <a:xfrm>
            <a:off x="1447800" y="525780"/>
            <a:ext cx="8166583" cy="9791700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DD65E83-A175-8258-99D2-9C77610ED7B4}"/>
              </a:ext>
            </a:extLst>
          </p:cNvPr>
          <p:cNvSpPr/>
          <p:nvPr/>
        </p:nvSpPr>
        <p:spPr>
          <a:xfrm>
            <a:off x="-853893" y="6667500"/>
            <a:ext cx="7543800" cy="990600"/>
          </a:xfrm>
          <a:prstGeom prst="roundRect">
            <a:avLst>
              <a:gd name="adj" fmla="val 24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BDC668CA-7100-1C7A-BCFE-7F8787A89554}"/>
              </a:ext>
            </a:extLst>
          </p:cNvPr>
          <p:cNvSpPr txBox="1"/>
          <p:nvPr/>
        </p:nvSpPr>
        <p:spPr>
          <a:xfrm>
            <a:off x="9583902" y="3639660"/>
            <a:ext cx="7179741" cy="2245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rgbClr val="FFC000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C000"/>
                </a:solidFill>
                <a:latin typeface="Myriad Pro" panose="020B0503030403020204" pitchFamily="34" charset="0"/>
              </a:rPr>
              <a:t>ОРИЕНТАЦИЯ НА КАЧЕСТВО, БЕЗОПАСНОСТЬ, ЛОКАЛЬНУЮ</a:t>
            </a:r>
            <a:endParaRPr lang="ru-RU" sz="2400" dirty="0"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Наша миссия — предоставлять высококачественные и безопасные туристические услуги, глубоко погружая наших клиентов в уникальную локальную культуру Кыргызстана.</a:t>
            </a:r>
            <a:r>
              <a:rPr lang="en-US" sz="2400" dirty="0"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c</a:t>
            </a:r>
            <a:endParaRPr lang="ru-RU" sz="2400" dirty="0"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D2ADD178-27DE-2698-201D-6BD010A78365}"/>
              </a:ext>
            </a:extLst>
          </p:cNvPr>
          <p:cNvSpPr txBox="1"/>
          <p:nvPr/>
        </p:nvSpPr>
        <p:spPr>
          <a:xfrm>
            <a:off x="76200" y="6947356"/>
            <a:ext cx="476679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Myriad Pro" panose="020B0503030403020204" pitchFamily="34" charset="0"/>
              </a:rPr>
              <a:t>Цитата руководителя</a:t>
            </a: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FA605C8A-1406-3804-18C5-F1E71256A6A2}"/>
              </a:ext>
            </a:extLst>
          </p:cNvPr>
          <p:cNvSpPr txBox="1"/>
          <p:nvPr/>
        </p:nvSpPr>
        <p:spPr>
          <a:xfrm>
            <a:off x="9583903" y="6819900"/>
            <a:ext cx="7179741" cy="2245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rgbClr val="FFC000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C000"/>
                </a:solidFill>
                <a:latin typeface="Myriad Pro" panose="020B0503030403020204" pitchFamily="34" charset="0"/>
              </a:rPr>
              <a:t>ПОДДЕРЖКА МЕСТНЫХ СООБЩЕСТВ, УСТОЙЧИВЫЙ ТУРИЗМ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Мы активно поддерживаем местные сообщества и придерживаемся принципов устойчивого туризма, способствуя сохранению природы и культурного наследия.</a:t>
            </a:r>
          </a:p>
        </p:txBody>
      </p:sp>
    </p:spTree>
    <p:extLst>
      <p:ext uri="{BB962C8B-B14F-4D97-AF65-F5344CB8AC3E}">
        <p14:creationId xmlns:p14="http://schemas.microsoft.com/office/powerpoint/2010/main" val="3251972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1F1E51D-FC47-5AC8-AE2F-33B0EE5FB171}"/>
              </a:ext>
            </a:extLst>
          </p:cNvPr>
          <p:cNvGrpSpPr/>
          <p:nvPr/>
        </p:nvGrpSpPr>
        <p:grpSpPr>
          <a:xfrm>
            <a:off x="106330" y="2245652"/>
            <a:ext cx="13936190" cy="4338211"/>
            <a:chOff x="106330" y="2245652"/>
            <a:chExt cx="13936190" cy="4338211"/>
          </a:xfrm>
        </p:grpSpPr>
        <p:grpSp>
          <p:nvGrpSpPr>
            <p:cNvPr id="30" name="Group 6">
              <a:extLst>
                <a:ext uri="{FF2B5EF4-FFF2-40B4-BE49-F238E27FC236}">
                  <a16:creationId xmlns:a16="http://schemas.microsoft.com/office/drawing/2014/main" id="{E40BD372-B940-BF8C-FAB3-D460936B0ABC}"/>
                </a:ext>
              </a:extLst>
            </p:cNvPr>
            <p:cNvGrpSpPr/>
            <p:nvPr/>
          </p:nvGrpSpPr>
          <p:grpSpPr>
            <a:xfrm>
              <a:off x="106330" y="5561660"/>
              <a:ext cx="1014583" cy="1014583"/>
              <a:chOff x="0" y="0"/>
              <a:chExt cx="812800" cy="812800"/>
            </a:xfrm>
          </p:grpSpPr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E34D55E7-00A5-1DD0-E304-D4B66E1C02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32" name="TextBox 8">
                <a:extLst>
                  <a:ext uri="{FF2B5EF4-FFF2-40B4-BE49-F238E27FC236}">
                    <a16:creationId xmlns:a16="http://schemas.microsoft.com/office/drawing/2014/main" id="{99345AB4-A7FB-76A9-2988-69EC8EA7299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3" name="Group 6">
              <a:extLst>
                <a:ext uri="{FF2B5EF4-FFF2-40B4-BE49-F238E27FC236}">
                  <a16:creationId xmlns:a16="http://schemas.microsoft.com/office/drawing/2014/main" id="{E935AD62-3402-0415-D378-7D73829318DA}"/>
                </a:ext>
              </a:extLst>
            </p:cNvPr>
            <p:cNvGrpSpPr/>
            <p:nvPr/>
          </p:nvGrpSpPr>
          <p:grpSpPr>
            <a:xfrm>
              <a:off x="4929344" y="2519813"/>
              <a:ext cx="449420" cy="449420"/>
              <a:chOff x="0" y="0"/>
              <a:chExt cx="812800" cy="812800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7363A288-527F-69F6-52D2-36143FF2C3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35" name="TextBox 8">
                <a:extLst>
                  <a:ext uri="{FF2B5EF4-FFF2-40B4-BE49-F238E27FC236}">
                    <a16:creationId xmlns:a16="http://schemas.microsoft.com/office/drawing/2014/main" id="{8B5E01B2-DB1D-4282-0A1C-27DD4EEAC70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6">
              <a:extLst>
                <a:ext uri="{FF2B5EF4-FFF2-40B4-BE49-F238E27FC236}">
                  <a16:creationId xmlns:a16="http://schemas.microsoft.com/office/drawing/2014/main" id="{22768574-16CE-FD04-28C0-3006E1324AFA}"/>
                </a:ext>
              </a:extLst>
            </p:cNvPr>
            <p:cNvGrpSpPr/>
            <p:nvPr/>
          </p:nvGrpSpPr>
          <p:grpSpPr>
            <a:xfrm>
              <a:off x="6284380" y="3699590"/>
              <a:ext cx="449420" cy="449420"/>
              <a:chOff x="0" y="0"/>
              <a:chExt cx="812800" cy="812800"/>
            </a:xfrm>
          </p:grpSpPr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1187FE3B-728F-84C3-17D0-F783231FC9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38" name="TextBox 8">
                <a:extLst>
                  <a:ext uri="{FF2B5EF4-FFF2-40B4-BE49-F238E27FC236}">
                    <a16:creationId xmlns:a16="http://schemas.microsoft.com/office/drawing/2014/main" id="{704ABE27-073F-56C8-0705-CBC7948AA3C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844F519B-E3C9-11C1-BA1A-9363E01F4A84}"/>
                </a:ext>
              </a:extLst>
            </p:cNvPr>
            <p:cNvGrpSpPr/>
            <p:nvPr/>
          </p:nvGrpSpPr>
          <p:grpSpPr>
            <a:xfrm>
              <a:off x="9930848" y="4914590"/>
              <a:ext cx="1669273" cy="1669273"/>
              <a:chOff x="0" y="0"/>
              <a:chExt cx="812800" cy="812800"/>
            </a:xfrm>
          </p:grpSpPr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F4C78FF9-ABC3-EFD2-F62D-C0AA736E3BA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41" name="TextBox 8">
                <a:extLst>
                  <a:ext uri="{FF2B5EF4-FFF2-40B4-BE49-F238E27FC236}">
                    <a16:creationId xmlns:a16="http://schemas.microsoft.com/office/drawing/2014/main" id="{A726D60E-C67B-440B-5FA2-50084C33524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" name="Group 6">
              <a:extLst>
                <a:ext uri="{FF2B5EF4-FFF2-40B4-BE49-F238E27FC236}">
                  <a16:creationId xmlns:a16="http://schemas.microsoft.com/office/drawing/2014/main" id="{58D1A9BB-FED3-9682-E7AA-3228841917EC}"/>
                </a:ext>
              </a:extLst>
            </p:cNvPr>
            <p:cNvGrpSpPr/>
            <p:nvPr/>
          </p:nvGrpSpPr>
          <p:grpSpPr>
            <a:xfrm flipV="1">
              <a:off x="6284380" y="3260279"/>
              <a:ext cx="250320" cy="250320"/>
              <a:chOff x="0" y="0"/>
              <a:chExt cx="812800" cy="812800"/>
            </a:xfrm>
          </p:grpSpPr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C9CB8606-4DD5-DCD2-BB45-04B971A69F5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44" name="TextBox 8">
                <a:extLst>
                  <a:ext uri="{FF2B5EF4-FFF2-40B4-BE49-F238E27FC236}">
                    <a16:creationId xmlns:a16="http://schemas.microsoft.com/office/drawing/2014/main" id="{F86E8746-5978-D95B-29F5-E4DD1C8B9A7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" name="Group 6">
              <a:extLst>
                <a:ext uri="{FF2B5EF4-FFF2-40B4-BE49-F238E27FC236}">
                  <a16:creationId xmlns:a16="http://schemas.microsoft.com/office/drawing/2014/main" id="{CC7E79A8-F9CE-D99E-1680-FE3C3864F27A}"/>
                </a:ext>
              </a:extLst>
            </p:cNvPr>
            <p:cNvGrpSpPr/>
            <p:nvPr/>
          </p:nvGrpSpPr>
          <p:grpSpPr>
            <a:xfrm flipV="1">
              <a:off x="11309386" y="4776433"/>
              <a:ext cx="250320" cy="250320"/>
              <a:chOff x="0" y="0"/>
              <a:chExt cx="812800" cy="812800"/>
            </a:xfrm>
          </p:grpSpPr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EAE83B65-1832-5D22-D44D-D3B5A0FE21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83DB7D2D-CA1C-E729-DAD9-9D9BC418E23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8" name="Group 6">
              <a:extLst>
                <a:ext uri="{FF2B5EF4-FFF2-40B4-BE49-F238E27FC236}">
                  <a16:creationId xmlns:a16="http://schemas.microsoft.com/office/drawing/2014/main" id="{461185AB-6906-EEDF-6E38-5CDF2966A82B}"/>
                </a:ext>
              </a:extLst>
            </p:cNvPr>
            <p:cNvGrpSpPr/>
            <p:nvPr/>
          </p:nvGrpSpPr>
          <p:grpSpPr>
            <a:xfrm flipV="1">
              <a:off x="13792200" y="2245652"/>
              <a:ext cx="250320" cy="250320"/>
              <a:chOff x="0" y="0"/>
              <a:chExt cx="812800" cy="812800"/>
            </a:xfrm>
          </p:grpSpPr>
          <p:sp>
            <p:nvSpPr>
              <p:cNvPr id="49" name="Freeform 7">
                <a:extLst>
                  <a:ext uri="{FF2B5EF4-FFF2-40B4-BE49-F238E27FC236}">
                    <a16:creationId xmlns:a16="http://schemas.microsoft.com/office/drawing/2014/main" id="{28C0F182-6D16-BBFC-03ED-C49CCF455A8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50" name="TextBox 8">
                <a:extLst>
                  <a:ext uri="{FF2B5EF4-FFF2-40B4-BE49-F238E27FC236}">
                    <a16:creationId xmlns:a16="http://schemas.microsoft.com/office/drawing/2014/main" id="{73A31534-5DF9-DA13-3A61-ECFA1086A92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1" name="Group 6">
              <a:extLst>
                <a:ext uri="{FF2B5EF4-FFF2-40B4-BE49-F238E27FC236}">
                  <a16:creationId xmlns:a16="http://schemas.microsoft.com/office/drawing/2014/main" id="{0972129B-160D-5505-9FD3-568614748834}"/>
                </a:ext>
              </a:extLst>
            </p:cNvPr>
            <p:cNvGrpSpPr/>
            <p:nvPr/>
          </p:nvGrpSpPr>
          <p:grpSpPr>
            <a:xfrm flipV="1">
              <a:off x="12179473" y="2490106"/>
              <a:ext cx="1106681" cy="1106681"/>
              <a:chOff x="0" y="0"/>
              <a:chExt cx="812800" cy="812800"/>
            </a:xfrm>
          </p:grpSpPr>
          <p:sp>
            <p:nvSpPr>
              <p:cNvPr id="52" name="Freeform 7">
                <a:extLst>
                  <a:ext uri="{FF2B5EF4-FFF2-40B4-BE49-F238E27FC236}">
                    <a16:creationId xmlns:a16="http://schemas.microsoft.com/office/drawing/2014/main" id="{38A3B84F-53ED-9EE7-0106-79A4810CDF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53" name="TextBox 8">
                <a:extLst>
                  <a:ext uri="{FF2B5EF4-FFF2-40B4-BE49-F238E27FC236}">
                    <a16:creationId xmlns:a16="http://schemas.microsoft.com/office/drawing/2014/main" id="{53153D7F-552C-DEE2-2F00-0EF60C5D71D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817446" y="487680"/>
            <a:ext cx="91134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6000" b="1" dirty="0">
                <a:solidFill>
                  <a:srgbClr val="012ABD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КЛЮЧЕВЫЕ</a:t>
            </a:r>
            <a:endParaRPr lang="ru-RU" sz="6000" dirty="0">
              <a:solidFill>
                <a:srgbClr val="012ABD"/>
              </a:solidFill>
              <a:latin typeface="Myriad Pro" panose="020B0503030403020204" pitchFamily="34" charset="0"/>
              <a:ea typeface="Poppins Bold"/>
              <a:cs typeface="Poppins Bold"/>
              <a:sym typeface="Poppins Bold"/>
            </a:endParaRPr>
          </a:p>
        </p:txBody>
      </p:sp>
      <p:pic>
        <p:nvPicPr>
          <p:cNvPr id="19" name="Рисунок 18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790357F-C7D6-1ED2-73F6-43A57F369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4739343" y="495300"/>
            <a:ext cx="2635614" cy="1254380"/>
          </a:xfrm>
          <a:prstGeom prst="rect">
            <a:avLst/>
          </a:prstGeom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id="{F72F9FCF-56AE-B77D-33C9-05B605FB2B20}"/>
              </a:ext>
            </a:extLst>
          </p:cNvPr>
          <p:cNvSpPr txBox="1"/>
          <p:nvPr/>
        </p:nvSpPr>
        <p:spPr>
          <a:xfrm>
            <a:off x="817446" y="1192599"/>
            <a:ext cx="91134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6000" dirty="0">
                <a:solidFill>
                  <a:srgbClr val="012ABD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ПРЕИМУЩЕСТВА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:a16="http://schemas.microsoft.com/office/drawing/2014/main" id="{B89AB734-B272-E86E-DCFF-BF486ED596A6}"/>
              </a:ext>
            </a:extLst>
          </p:cNvPr>
          <p:cNvSpPr txBox="1"/>
          <p:nvPr/>
        </p:nvSpPr>
        <p:spPr>
          <a:xfrm>
            <a:off x="190326" y="6362700"/>
            <a:ext cx="5720514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rgbClr val="FFC000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12ABD"/>
                </a:solidFill>
                <a:latin typeface="Myriad Pro" panose="020B0503030403020204" pitchFamily="34" charset="0"/>
              </a:rPr>
              <a:t>ОПЫТ, ЛИЦЕНЗИИ, МНОГОЛЕТНЯЯ РАБОТА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3200" b="1" dirty="0">
              <a:solidFill>
                <a:srgbClr val="012ABD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Наш многолетний опыт, наличие всех необходимых лицензий и безупречная репутация гарантируют надежность и профессионализм.</a:t>
            </a: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E1E53F41-75B1-9412-5072-EC395D5EB8EB}"/>
              </a:ext>
            </a:extLst>
          </p:cNvPr>
          <p:cNvSpPr txBox="1"/>
          <p:nvPr/>
        </p:nvSpPr>
        <p:spPr>
          <a:xfrm>
            <a:off x="6055796" y="6362700"/>
            <a:ext cx="5720514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rgbClr val="FFC000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12ABD"/>
                </a:solidFill>
                <a:latin typeface="Myriad Pro" panose="020B0503030403020204" pitchFamily="34" charset="0"/>
              </a:rPr>
              <a:t>ИНДИВИДУАЛЬНЫЙ ПОДХОД, РЕДКИЕ МАРШРУТЫ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3200" b="1" dirty="0">
              <a:solidFill>
                <a:srgbClr val="012ABD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Мы предлагаем индивидуальный подход к каждому клиенту и разрабатываем уникальные, редкие маршруты, недоступные для массового туризма.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A8D36984-8125-51E4-B404-230A28283D2E}"/>
              </a:ext>
            </a:extLst>
          </p:cNvPr>
          <p:cNvSpPr txBox="1"/>
          <p:nvPr/>
        </p:nvSpPr>
        <p:spPr>
          <a:xfrm>
            <a:off x="12232205" y="6362700"/>
            <a:ext cx="5720514" cy="2886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rgbClr val="FFC000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12ABD"/>
                </a:solidFill>
                <a:latin typeface="Myriad Pro" panose="020B0503030403020204" pitchFamily="34" charset="0"/>
              </a:rPr>
              <a:t>НАДЁЖНЫЕ ПАРТНЁРЫ, ОТЗЫВЫ КЛИЕНТОВ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3200" b="1" dirty="0">
              <a:solidFill>
                <a:srgbClr val="012ABD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Мы работаем только с проверенными и надёжными партнёрами, что подтверждается многочисленными положительными отзывами наших клиентов.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67F5571-D1C0-7EB2-6048-D400C442E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t="12424" r="30585" b="19972"/>
          <a:stretch>
            <a:fillRect/>
          </a:stretch>
        </p:blipFill>
        <p:spPr>
          <a:xfrm>
            <a:off x="685800" y="2552700"/>
            <a:ext cx="4572000" cy="3502952"/>
          </a:xfrm>
          <a:prstGeom prst="roundRect">
            <a:avLst>
              <a:gd name="adj" fmla="val 23187"/>
            </a:avLst>
          </a:prstGeom>
          <a:ln w="76200">
            <a:solidFill>
              <a:srgbClr val="FFC000"/>
            </a:solidFill>
            <a:prstDash val="solid"/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FFF013D-1A50-4903-9B0D-1ED49FE03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r="1914"/>
          <a:stretch/>
        </p:blipFill>
        <p:spPr>
          <a:xfrm>
            <a:off x="6630053" y="2552700"/>
            <a:ext cx="4572000" cy="3502952"/>
          </a:xfrm>
          <a:prstGeom prst="roundRect">
            <a:avLst>
              <a:gd name="adj" fmla="val 23187"/>
            </a:avLst>
          </a:prstGeom>
          <a:ln w="76200">
            <a:solidFill>
              <a:srgbClr val="FFC000"/>
            </a:solidFill>
            <a:prstDash val="solid"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06F24A-5D9B-F214-2BAA-A3BBC7AAF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2" t="14241" r="24420" b="23636"/>
          <a:stretch>
            <a:fillRect/>
          </a:stretch>
        </p:blipFill>
        <p:spPr>
          <a:xfrm>
            <a:off x="12453343" y="2552700"/>
            <a:ext cx="4572000" cy="3502952"/>
          </a:xfrm>
          <a:prstGeom prst="roundRect">
            <a:avLst>
              <a:gd name="adj" fmla="val 23187"/>
            </a:avLst>
          </a:prstGeom>
          <a:ln w="76200">
            <a:solidFill>
              <a:srgbClr val="FFC000"/>
            </a:solidFill>
            <a:prstDash val="solid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5FCA5-D537-4B60-6090-5850360B7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AD4821DC-B5E2-3C50-671D-1A357254C2F1}"/>
              </a:ext>
            </a:extLst>
          </p:cNvPr>
          <p:cNvSpPr txBox="1"/>
          <p:nvPr/>
        </p:nvSpPr>
        <p:spPr>
          <a:xfrm>
            <a:off x="848930" y="560745"/>
            <a:ext cx="678137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800" b="1" dirty="0">
                <a:solidFill>
                  <a:srgbClr val="FFC000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ТУРПРОДУКТ / УСЛУГИ</a:t>
            </a:r>
          </a:p>
        </p:txBody>
      </p:sp>
      <p:pic>
        <p:nvPicPr>
          <p:cNvPr id="15" name="Рисунок 14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30EB4B2-F380-F22E-FBDF-DE94AFB72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5171669" y="237801"/>
            <a:ext cx="2297881" cy="1093641"/>
          </a:xfrm>
          <a:prstGeom prst="rect">
            <a:avLst/>
          </a:prstGeom>
        </p:spPr>
      </p:pic>
      <p:grpSp>
        <p:nvGrpSpPr>
          <p:cNvPr id="26" name="Group 6">
            <a:extLst>
              <a:ext uri="{FF2B5EF4-FFF2-40B4-BE49-F238E27FC236}">
                <a16:creationId xmlns:a16="http://schemas.microsoft.com/office/drawing/2014/main" id="{A64DA2A1-FE17-ED5B-502C-0933FC7C5753}"/>
              </a:ext>
            </a:extLst>
          </p:cNvPr>
          <p:cNvGrpSpPr/>
          <p:nvPr/>
        </p:nvGrpSpPr>
        <p:grpSpPr>
          <a:xfrm>
            <a:off x="1741849" y="6047537"/>
            <a:ext cx="217131" cy="217131"/>
            <a:chOff x="0" y="0"/>
            <a:chExt cx="812800" cy="812800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182919FB-7CB4-0E54-CBB4-52F2825F9C2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C10F3EC6-9F57-AD4E-919B-23F1FD48878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6">
            <a:extLst>
              <a:ext uri="{FF2B5EF4-FFF2-40B4-BE49-F238E27FC236}">
                <a16:creationId xmlns:a16="http://schemas.microsoft.com/office/drawing/2014/main" id="{0F2C0F07-C0EA-C20C-29B7-7CADEB11EF03}"/>
              </a:ext>
            </a:extLst>
          </p:cNvPr>
          <p:cNvGrpSpPr/>
          <p:nvPr/>
        </p:nvGrpSpPr>
        <p:grpSpPr>
          <a:xfrm>
            <a:off x="2244021" y="5860489"/>
            <a:ext cx="166089" cy="166089"/>
            <a:chOff x="0" y="0"/>
            <a:chExt cx="812800" cy="812800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B75A49C1-9342-B01F-C2D9-29148EEE697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07642949-6F7D-60DB-3A63-D5127436950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74DBFCC-CD96-E492-2013-0BE4A9E8F3BB}"/>
              </a:ext>
            </a:extLst>
          </p:cNvPr>
          <p:cNvGrpSpPr/>
          <p:nvPr/>
        </p:nvGrpSpPr>
        <p:grpSpPr>
          <a:xfrm>
            <a:off x="803210" y="1409700"/>
            <a:ext cx="5109910" cy="5119141"/>
            <a:chOff x="381000" y="1527630"/>
            <a:chExt cx="7717235" cy="7731176"/>
          </a:xfrm>
        </p:grpSpPr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B5CED97E-6C7E-ADB2-923B-481C5CF50D42}"/>
                </a:ext>
              </a:extLst>
            </p:cNvPr>
            <p:cNvGrpSpPr/>
            <p:nvPr/>
          </p:nvGrpSpPr>
          <p:grpSpPr>
            <a:xfrm>
              <a:off x="5974886" y="7743004"/>
              <a:ext cx="835597" cy="835597"/>
              <a:chOff x="0" y="0"/>
              <a:chExt cx="812800" cy="812800"/>
            </a:xfrm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CC38BEB1-CD31-F114-97C8-3E2FC0396D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40" name="TextBox 8">
                <a:extLst>
                  <a:ext uri="{FF2B5EF4-FFF2-40B4-BE49-F238E27FC236}">
                    <a16:creationId xmlns:a16="http://schemas.microsoft.com/office/drawing/2014/main" id="{27BBCCC5-2C19-4C52-5DDE-2B244BFB6B92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dirty="0"/>
              </a:p>
            </p:txBody>
          </p:sp>
        </p:grp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B4597811-4B2F-F14C-62AD-C08FE4E3B324}"/>
                </a:ext>
              </a:extLst>
            </p:cNvPr>
            <p:cNvGrpSpPr/>
            <p:nvPr/>
          </p:nvGrpSpPr>
          <p:grpSpPr>
            <a:xfrm>
              <a:off x="4904684" y="1527630"/>
              <a:ext cx="1905799" cy="1905799"/>
              <a:chOff x="0" y="0"/>
              <a:chExt cx="812800" cy="812800"/>
            </a:xfrm>
          </p:grpSpPr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9E155D2F-9F5C-DB84-FD9C-E229BFAF19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38" name="TextBox 8">
                <a:extLst>
                  <a:ext uri="{FF2B5EF4-FFF2-40B4-BE49-F238E27FC236}">
                    <a16:creationId xmlns:a16="http://schemas.microsoft.com/office/drawing/2014/main" id="{D86A438E-F830-BF92-D749-458A14F3A26A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16E1919E-FCA6-3BE5-AB71-DB63C13EAC1C}"/>
                </a:ext>
              </a:extLst>
            </p:cNvPr>
            <p:cNvGrpSpPr/>
            <p:nvPr/>
          </p:nvGrpSpPr>
          <p:grpSpPr>
            <a:xfrm>
              <a:off x="381000" y="8249428"/>
              <a:ext cx="640075" cy="640075"/>
              <a:chOff x="0" y="0"/>
              <a:chExt cx="812800" cy="812800"/>
            </a:xfrm>
          </p:grpSpPr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F2C7E0A5-FA02-C302-53B1-DACF7FBA86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36" name="TextBox 8">
                <a:extLst>
                  <a:ext uri="{FF2B5EF4-FFF2-40B4-BE49-F238E27FC236}">
                    <a16:creationId xmlns:a16="http://schemas.microsoft.com/office/drawing/2014/main" id="{59A120A1-A05D-8F64-8376-D3F9C514592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6">
              <a:extLst>
                <a:ext uri="{FF2B5EF4-FFF2-40B4-BE49-F238E27FC236}">
                  <a16:creationId xmlns:a16="http://schemas.microsoft.com/office/drawing/2014/main" id="{1463A962-8463-614B-667C-81F5C7317053}"/>
                </a:ext>
              </a:extLst>
            </p:cNvPr>
            <p:cNvGrpSpPr/>
            <p:nvPr/>
          </p:nvGrpSpPr>
          <p:grpSpPr>
            <a:xfrm>
              <a:off x="1058103" y="8889503"/>
              <a:ext cx="369303" cy="369303"/>
              <a:chOff x="0" y="0"/>
              <a:chExt cx="812800" cy="812800"/>
            </a:xfrm>
          </p:grpSpPr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7929AC0D-4AAA-F3A0-D769-0FDB0C3F26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32" name="TextBox 8">
                <a:extLst>
                  <a:ext uri="{FF2B5EF4-FFF2-40B4-BE49-F238E27FC236}">
                    <a16:creationId xmlns:a16="http://schemas.microsoft.com/office/drawing/2014/main" id="{C93D24A0-7246-E9CE-7630-F1802FFDD50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71506DE-283F-86C4-BEC7-46A51B518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6" r="6096"/>
            <a:stretch/>
          </p:blipFill>
          <p:spPr>
            <a:xfrm>
              <a:off x="381000" y="2354946"/>
              <a:ext cx="7717235" cy="5912754"/>
            </a:xfrm>
            <a:prstGeom prst="roundRect">
              <a:avLst>
                <a:gd name="adj" fmla="val 23187"/>
              </a:avLst>
            </a:prstGeom>
            <a:ln w="76200">
              <a:solidFill>
                <a:srgbClr val="FFC000"/>
              </a:solidFill>
              <a:prstDash val="solid"/>
            </a:ln>
          </p:spPr>
        </p:pic>
      </p:grpSp>
      <p:grpSp>
        <p:nvGrpSpPr>
          <p:cNvPr id="50" name="Group 6">
            <a:extLst>
              <a:ext uri="{FF2B5EF4-FFF2-40B4-BE49-F238E27FC236}">
                <a16:creationId xmlns:a16="http://schemas.microsoft.com/office/drawing/2014/main" id="{BF47E9EF-77EE-D101-0F8F-5587037AA421}"/>
              </a:ext>
            </a:extLst>
          </p:cNvPr>
          <p:cNvGrpSpPr/>
          <p:nvPr/>
        </p:nvGrpSpPr>
        <p:grpSpPr>
          <a:xfrm>
            <a:off x="7527684" y="6047537"/>
            <a:ext cx="217131" cy="217131"/>
            <a:chOff x="0" y="0"/>
            <a:chExt cx="812800" cy="812800"/>
          </a:xfrm>
        </p:grpSpPr>
        <p:sp>
          <p:nvSpPr>
            <p:cNvPr id="68" name="Freeform 7">
              <a:extLst>
                <a:ext uri="{FF2B5EF4-FFF2-40B4-BE49-F238E27FC236}">
                  <a16:creationId xmlns:a16="http://schemas.microsoft.com/office/drawing/2014/main" id="{2FBC7EE8-5E55-E341-0FDF-26244509D62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69" name="TextBox 8">
              <a:extLst>
                <a:ext uri="{FF2B5EF4-FFF2-40B4-BE49-F238E27FC236}">
                  <a16:creationId xmlns:a16="http://schemas.microsoft.com/office/drawing/2014/main" id="{FFEF36E4-6DF2-302D-E6DF-E9B3E7A11C7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6">
            <a:extLst>
              <a:ext uri="{FF2B5EF4-FFF2-40B4-BE49-F238E27FC236}">
                <a16:creationId xmlns:a16="http://schemas.microsoft.com/office/drawing/2014/main" id="{928EC8CA-852F-DECB-6726-9485CB993114}"/>
              </a:ext>
            </a:extLst>
          </p:cNvPr>
          <p:cNvGrpSpPr/>
          <p:nvPr/>
        </p:nvGrpSpPr>
        <p:grpSpPr>
          <a:xfrm>
            <a:off x="8029856" y="5860489"/>
            <a:ext cx="166089" cy="166089"/>
            <a:chOff x="0" y="0"/>
            <a:chExt cx="812800" cy="812800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311C6397-3C81-DA84-162C-50CB3781A11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E0F718C1-28A8-AB51-8413-7AE501E324C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2AB3E61-B9BC-7B68-8671-D1FCE1558C4F}"/>
              </a:ext>
            </a:extLst>
          </p:cNvPr>
          <p:cNvGrpSpPr/>
          <p:nvPr/>
        </p:nvGrpSpPr>
        <p:grpSpPr>
          <a:xfrm>
            <a:off x="6589045" y="1409700"/>
            <a:ext cx="5109910" cy="5119141"/>
            <a:chOff x="381000" y="1527630"/>
            <a:chExt cx="7717235" cy="7731176"/>
          </a:xfrm>
        </p:grpSpPr>
        <p:grpSp>
          <p:nvGrpSpPr>
            <p:cNvPr id="53" name="Group 6">
              <a:extLst>
                <a:ext uri="{FF2B5EF4-FFF2-40B4-BE49-F238E27FC236}">
                  <a16:creationId xmlns:a16="http://schemas.microsoft.com/office/drawing/2014/main" id="{AC0BFD80-11EA-5584-3529-8D0C7F215776}"/>
                </a:ext>
              </a:extLst>
            </p:cNvPr>
            <p:cNvGrpSpPr/>
            <p:nvPr/>
          </p:nvGrpSpPr>
          <p:grpSpPr>
            <a:xfrm>
              <a:off x="5974886" y="7743004"/>
              <a:ext cx="835597" cy="835597"/>
              <a:chOff x="0" y="0"/>
              <a:chExt cx="812800" cy="812800"/>
            </a:xfrm>
          </p:grpSpPr>
          <p:sp>
            <p:nvSpPr>
              <p:cNvPr id="64" name="Freeform 7">
                <a:extLst>
                  <a:ext uri="{FF2B5EF4-FFF2-40B4-BE49-F238E27FC236}">
                    <a16:creationId xmlns:a16="http://schemas.microsoft.com/office/drawing/2014/main" id="{B5FDDF60-268A-CE74-B91A-36F527C575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65" name="TextBox 8">
                <a:extLst>
                  <a:ext uri="{FF2B5EF4-FFF2-40B4-BE49-F238E27FC236}">
                    <a16:creationId xmlns:a16="http://schemas.microsoft.com/office/drawing/2014/main" id="{013897D1-49AA-5713-1D86-FD93817E9A0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dirty="0"/>
              </a:p>
            </p:txBody>
          </p:sp>
        </p:grpSp>
        <p:grpSp>
          <p:nvGrpSpPr>
            <p:cNvPr id="54" name="Group 6">
              <a:extLst>
                <a:ext uri="{FF2B5EF4-FFF2-40B4-BE49-F238E27FC236}">
                  <a16:creationId xmlns:a16="http://schemas.microsoft.com/office/drawing/2014/main" id="{DF61350E-B735-7BA3-DB66-1EC5853ED0D0}"/>
                </a:ext>
              </a:extLst>
            </p:cNvPr>
            <p:cNvGrpSpPr/>
            <p:nvPr/>
          </p:nvGrpSpPr>
          <p:grpSpPr>
            <a:xfrm>
              <a:off x="4904684" y="1527630"/>
              <a:ext cx="1905799" cy="1905799"/>
              <a:chOff x="0" y="0"/>
              <a:chExt cx="812800" cy="812800"/>
            </a:xfrm>
          </p:grpSpPr>
          <p:sp>
            <p:nvSpPr>
              <p:cNvPr id="62" name="Freeform 7">
                <a:extLst>
                  <a:ext uri="{FF2B5EF4-FFF2-40B4-BE49-F238E27FC236}">
                    <a16:creationId xmlns:a16="http://schemas.microsoft.com/office/drawing/2014/main" id="{CE0B386B-F317-A477-AE1B-465813B367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63" name="TextBox 8">
                <a:extLst>
                  <a:ext uri="{FF2B5EF4-FFF2-40B4-BE49-F238E27FC236}">
                    <a16:creationId xmlns:a16="http://schemas.microsoft.com/office/drawing/2014/main" id="{34473961-1359-EA7A-D4B1-5553ED727AC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5" name="Group 6">
              <a:extLst>
                <a:ext uri="{FF2B5EF4-FFF2-40B4-BE49-F238E27FC236}">
                  <a16:creationId xmlns:a16="http://schemas.microsoft.com/office/drawing/2014/main" id="{20C52A3C-E08D-F21B-3BF9-2E9654A28980}"/>
                </a:ext>
              </a:extLst>
            </p:cNvPr>
            <p:cNvGrpSpPr/>
            <p:nvPr/>
          </p:nvGrpSpPr>
          <p:grpSpPr>
            <a:xfrm>
              <a:off x="381000" y="8249428"/>
              <a:ext cx="640075" cy="640075"/>
              <a:chOff x="0" y="0"/>
              <a:chExt cx="812800" cy="812800"/>
            </a:xfrm>
          </p:grpSpPr>
          <p:sp>
            <p:nvSpPr>
              <p:cNvPr id="60" name="Freeform 7">
                <a:extLst>
                  <a:ext uri="{FF2B5EF4-FFF2-40B4-BE49-F238E27FC236}">
                    <a16:creationId xmlns:a16="http://schemas.microsoft.com/office/drawing/2014/main" id="{43D1DDA4-C053-1F50-17F3-C612FEFFD08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61" name="TextBox 8">
                <a:extLst>
                  <a:ext uri="{FF2B5EF4-FFF2-40B4-BE49-F238E27FC236}">
                    <a16:creationId xmlns:a16="http://schemas.microsoft.com/office/drawing/2014/main" id="{0132B275-668C-CAC5-F6B3-0C0D5F53780A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6" name="Group 6">
              <a:extLst>
                <a:ext uri="{FF2B5EF4-FFF2-40B4-BE49-F238E27FC236}">
                  <a16:creationId xmlns:a16="http://schemas.microsoft.com/office/drawing/2014/main" id="{AFBDF4E8-1EA6-F06E-CFF4-810629D5E611}"/>
                </a:ext>
              </a:extLst>
            </p:cNvPr>
            <p:cNvGrpSpPr/>
            <p:nvPr/>
          </p:nvGrpSpPr>
          <p:grpSpPr>
            <a:xfrm>
              <a:off x="1058103" y="8889503"/>
              <a:ext cx="369303" cy="369303"/>
              <a:chOff x="0" y="0"/>
              <a:chExt cx="812800" cy="812800"/>
            </a:xfrm>
          </p:grpSpPr>
          <p:sp>
            <p:nvSpPr>
              <p:cNvPr id="58" name="Freeform 7">
                <a:extLst>
                  <a:ext uri="{FF2B5EF4-FFF2-40B4-BE49-F238E27FC236}">
                    <a16:creationId xmlns:a16="http://schemas.microsoft.com/office/drawing/2014/main" id="{AC14D3F3-3FE0-0E3E-EDF2-4CFF2F90774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59" name="TextBox 8">
                <a:extLst>
                  <a:ext uri="{FF2B5EF4-FFF2-40B4-BE49-F238E27FC236}">
                    <a16:creationId xmlns:a16="http://schemas.microsoft.com/office/drawing/2014/main" id="{19AF2C17-5B6C-F1AE-6AF2-9574825AF4F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E491BE4-D18E-6E36-7C76-9B15D9A77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2" t="3439" r="15592"/>
            <a:stretch>
              <a:fillRect/>
            </a:stretch>
          </p:blipFill>
          <p:spPr>
            <a:xfrm>
              <a:off x="381000" y="2354946"/>
              <a:ext cx="7717235" cy="5912754"/>
            </a:xfrm>
            <a:prstGeom prst="roundRect">
              <a:avLst>
                <a:gd name="adj" fmla="val 23187"/>
              </a:avLst>
            </a:prstGeom>
            <a:ln w="76200">
              <a:solidFill>
                <a:srgbClr val="FFC000"/>
              </a:solidFill>
              <a:prstDash val="solid"/>
            </a:ln>
          </p:spPr>
        </p:pic>
      </p:grpSp>
      <p:grpSp>
        <p:nvGrpSpPr>
          <p:cNvPr id="71" name="Group 6">
            <a:extLst>
              <a:ext uri="{FF2B5EF4-FFF2-40B4-BE49-F238E27FC236}">
                <a16:creationId xmlns:a16="http://schemas.microsoft.com/office/drawing/2014/main" id="{D411332B-C06E-670A-A8F7-854EFF8A7EDD}"/>
              </a:ext>
            </a:extLst>
          </p:cNvPr>
          <p:cNvGrpSpPr/>
          <p:nvPr/>
        </p:nvGrpSpPr>
        <p:grpSpPr>
          <a:xfrm>
            <a:off x="13540113" y="6047537"/>
            <a:ext cx="217131" cy="217131"/>
            <a:chOff x="0" y="0"/>
            <a:chExt cx="812800" cy="812800"/>
          </a:xfrm>
        </p:grpSpPr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F6E26E7B-71A1-F9A3-5811-794C88772F6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90" name="TextBox 8">
              <a:extLst>
                <a:ext uri="{FF2B5EF4-FFF2-40B4-BE49-F238E27FC236}">
                  <a16:creationId xmlns:a16="http://schemas.microsoft.com/office/drawing/2014/main" id="{2CCEDB35-F9BD-7C8C-A2EB-9581D297FC6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2" name="Group 6">
            <a:extLst>
              <a:ext uri="{FF2B5EF4-FFF2-40B4-BE49-F238E27FC236}">
                <a16:creationId xmlns:a16="http://schemas.microsoft.com/office/drawing/2014/main" id="{43542E20-815E-D042-9A2B-34F5B90D3868}"/>
              </a:ext>
            </a:extLst>
          </p:cNvPr>
          <p:cNvGrpSpPr/>
          <p:nvPr/>
        </p:nvGrpSpPr>
        <p:grpSpPr>
          <a:xfrm>
            <a:off x="14042285" y="5860489"/>
            <a:ext cx="166089" cy="166089"/>
            <a:chOff x="0" y="0"/>
            <a:chExt cx="812800" cy="812800"/>
          </a:xfrm>
        </p:grpSpPr>
        <p:sp>
          <p:nvSpPr>
            <p:cNvPr id="87" name="Freeform 7">
              <a:extLst>
                <a:ext uri="{FF2B5EF4-FFF2-40B4-BE49-F238E27FC236}">
                  <a16:creationId xmlns:a16="http://schemas.microsoft.com/office/drawing/2014/main" id="{295B601E-D7B7-B362-61E2-1A69AF86D4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88" name="TextBox 8">
              <a:extLst>
                <a:ext uri="{FF2B5EF4-FFF2-40B4-BE49-F238E27FC236}">
                  <a16:creationId xmlns:a16="http://schemas.microsoft.com/office/drawing/2014/main" id="{1E3A4AD4-2373-C85A-BE32-74400023137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332A2D3B-4D84-B178-D12E-44B4490C3268}"/>
              </a:ext>
            </a:extLst>
          </p:cNvPr>
          <p:cNvGrpSpPr/>
          <p:nvPr/>
        </p:nvGrpSpPr>
        <p:grpSpPr>
          <a:xfrm>
            <a:off x="12601474" y="1409700"/>
            <a:ext cx="5109910" cy="5119141"/>
            <a:chOff x="381000" y="1527630"/>
            <a:chExt cx="7717235" cy="7731176"/>
          </a:xfrm>
        </p:grpSpPr>
        <p:grpSp>
          <p:nvGrpSpPr>
            <p:cNvPr id="74" name="Group 6">
              <a:extLst>
                <a:ext uri="{FF2B5EF4-FFF2-40B4-BE49-F238E27FC236}">
                  <a16:creationId xmlns:a16="http://schemas.microsoft.com/office/drawing/2014/main" id="{87F1B83E-A1D5-11D8-0DE9-89145B91C72A}"/>
                </a:ext>
              </a:extLst>
            </p:cNvPr>
            <p:cNvGrpSpPr/>
            <p:nvPr/>
          </p:nvGrpSpPr>
          <p:grpSpPr>
            <a:xfrm>
              <a:off x="5974886" y="7743004"/>
              <a:ext cx="835597" cy="835597"/>
              <a:chOff x="0" y="0"/>
              <a:chExt cx="812800" cy="812800"/>
            </a:xfrm>
          </p:grpSpPr>
          <p:sp>
            <p:nvSpPr>
              <p:cNvPr id="85" name="Freeform 7">
                <a:extLst>
                  <a:ext uri="{FF2B5EF4-FFF2-40B4-BE49-F238E27FC236}">
                    <a16:creationId xmlns:a16="http://schemas.microsoft.com/office/drawing/2014/main" id="{E6FB3418-8EBB-5419-B58F-54CA09FC01B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86" name="TextBox 8">
                <a:extLst>
                  <a:ext uri="{FF2B5EF4-FFF2-40B4-BE49-F238E27FC236}">
                    <a16:creationId xmlns:a16="http://schemas.microsoft.com/office/drawing/2014/main" id="{F4835CDB-7110-9692-DC32-E0E653C0D6A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dirty="0"/>
              </a:p>
            </p:txBody>
          </p:sp>
        </p:grpSp>
        <p:grpSp>
          <p:nvGrpSpPr>
            <p:cNvPr id="75" name="Group 6">
              <a:extLst>
                <a:ext uri="{FF2B5EF4-FFF2-40B4-BE49-F238E27FC236}">
                  <a16:creationId xmlns:a16="http://schemas.microsoft.com/office/drawing/2014/main" id="{E919E8C1-5010-447F-556D-114DF2A07E7B}"/>
                </a:ext>
              </a:extLst>
            </p:cNvPr>
            <p:cNvGrpSpPr/>
            <p:nvPr/>
          </p:nvGrpSpPr>
          <p:grpSpPr>
            <a:xfrm>
              <a:off x="4904684" y="1527630"/>
              <a:ext cx="1905799" cy="1905799"/>
              <a:chOff x="0" y="0"/>
              <a:chExt cx="812800" cy="812800"/>
            </a:xfrm>
          </p:grpSpPr>
          <p:sp>
            <p:nvSpPr>
              <p:cNvPr id="83" name="Freeform 7">
                <a:extLst>
                  <a:ext uri="{FF2B5EF4-FFF2-40B4-BE49-F238E27FC236}">
                    <a16:creationId xmlns:a16="http://schemas.microsoft.com/office/drawing/2014/main" id="{A2C5927B-BA07-6701-EE47-4C3757D4E4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84" name="TextBox 8">
                <a:extLst>
                  <a:ext uri="{FF2B5EF4-FFF2-40B4-BE49-F238E27FC236}">
                    <a16:creationId xmlns:a16="http://schemas.microsoft.com/office/drawing/2014/main" id="{BA9B4E16-EF7D-1287-CD42-38C7EDA72FB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6" name="Group 6">
              <a:extLst>
                <a:ext uri="{FF2B5EF4-FFF2-40B4-BE49-F238E27FC236}">
                  <a16:creationId xmlns:a16="http://schemas.microsoft.com/office/drawing/2014/main" id="{693A2274-FBC8-B46E-017C-CE9569D72A29}"/>
                </a:ext>
              </a:extLst>
            </p:cNvPr>
            <p:cNvGrpSpPr/>
            <p:nvPr/>
          </p:nvGrpSpPr>
          <p:grpSpPr>
            <a:xfrm>
              <a:off x="381000" y="8249428"/>
              <a:ext cx="640075" cy="640075"/>
              <a:chOff x="0" y="0"/>
              <a:chExt cx="812800" cy="812800"/>
            </a:xfrm>
          </p:grpSpPr>
          <p:sp>
            <p:nvSpPr>
              <p:cNvPr id="81" name="Freeform 7">
                <a:extLst>
                  <a:ext uri="{FF2B5EF4-FFF2-40B4-BE49-F238E27FC236}">
                    <a16:creationId xmlns:a16="http://schemas.microsoft.com/office/drawing/2014/main" id="{96778AC5-BF54-ABE5-7D84-4E5E7AEC63A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82" name="TextBox 8">
                <a:extLst>
                  <a:ext uri="{FF2B5EF4-FFF2-40B4-BE49-F238E27FC236}">
                    <a16:creationId xmlns:a16="http://schemas.microsoft.com/office/drawing/2014/main" id="{7939B738-048D-30B4-33F6-3878EA4FBD9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7" name="Group 6">
              <a:extLst>
                <a:ext uri="{FF2B5EF4-FFF2-40B4-BE49-F238E27FC236}">
                  <a16:creationId xmlns:a16="http://schemas.microsoft.com/office/drawing/2014/main" id="{748162EE-534E-B63B-4E23-F29496E0863E}"/>
                </a:ext>
              </a:extLst>
            </p:cNvPr>
            <p:cNvGrpSpPr/>
            <p:nvPr/>
          </p:nvGrpSpPr>
          <p:grpSpPr>
            <a:xfrm>
              <a:off x="1058103" y="8889503"/>
              <a:ext cx="369303" cy="369303"/>
              <a:chOff x="0" y="0"/>
              <a:chExt cx="812800" cy="812800"/>
            </a:xfrm>
          </p:grpSpPr>
          <p:sp>
            <p:nvSpPr>
              <p:cNvPr id="79" name="Freeform 7">
                <a:extLst>
                  <a:ext uri="{FF2B5EF4-FFF2-40B4-BE49-F238E27FC236}">
                    <a16:creationId xmlns:a16="http://schemas.microsoft.com/office/drawing/2014/main" id="{039AC063-5B16-F34F-955D-F06776B72F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80" name="TextBox 8">
                <a:extLst>
                  <a:ext uri="{FF2B5EF4-FFF2-40B4-BE49-F238E27FC236}">
                    <a16:creationId xmlns:a16="http://schemas.microsoft.com/office/drawing/2014/main" id="{34155796-9EA0-8B0F-5597-2358A9DE1BD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BEAC478A-4EDB-3B29-5E47-876E4AEE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4" r="13084"/>
            <a:stretch/>
          </p:blipFill>
          <p:spPr>
            <a:xfrm>
              <a:off x="381000" y="2354946"/>
              <a:ext cx="7717235" cy="5912754"/>
            </a:xfrm>
            <a:prstGeom prst="roundRect">
              <a:avLst>
                <a:gd name="adj" fmla="val 23187"/>
              </a:avLst>
            </a:prstGeom>
            <a:ln w="76200">
              <a:solidFill>
                <a:srgbClr val="FFC000"/>
              </a:solidFill>
              <a:prstDash val="solid"/>
            </a:ln>
          </p:spPr>
        </p:pic>
      </p:grpSp>
      <p:sp>
        <p:nvSpPr>
          <p:cNvPr id="3" name="TextBox 27">
            <a:extLst>
              <a:ext uri="{FF2B5EF4-FFF2-40B4-BE49-F238E27FC236}">
                <a16:creationId xmlns:a16="http://schemas.microsoft.com/office/drawing/2014/main" id="{D598F21B-D3F6-07E3-3F98-94D857146CF1}"/>
              </a:ext>
            </a:extLst>
          </p:cNvPr>
          <p:cNvSpPr txBox="1"/>
          <p:nvPr/>
        </p:nvSpPr>
        <p:spPr>
          <a:xfrm>
            <a:off x="497908" y="6456295"/>
            <a:ext cx="5720514" cy="320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chemeClr val="bg1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ГОРНЫЕ ТУРЫ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Горные маршруты Кыргызстана открывают уникальные виды и незабываемые </a:t>
            </a:r>
            <a:r>
              <a:rPr lang="ru-RU" sz="2400" dirty="0" err="1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эмоции.Туристы</a:t>
            </a: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 могут насладиться чистым воздухом, природой и тишиной вдали от </a:t>
            </a:r>
            <a:r>
              <a:rPr lang="ru-RU" sz="2400" dirty="0" err="1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города.Такие</a:t>
            </a: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 туры подойдут как для активных путешественников, так и для любителей спокойного отдыха.</a:t>
            </a:r>
          </a:p>
        </p:txBody>
      </p:sp>
      <p:sp>
        <p:nvSpPr>
          <p:cNvPr id="4" name="TextBox 27">
            <a:extLst>
              <a:ext uri="{FF2B5EF4-FFF2-40B4-BE49-F238E27FC236}">
                <a16:creationId xmlns:a16="http://schemas.microsoft.com/office/drawing/2014/main" id="{A6715489-D4F9-36F5-6F3A-86E6C7C21870}"/>
              </a:ext>
            </a:extLst>
          </p:cNvPr>
          <p:cNvSpPr txBox="1"/>
          <p:nvPr/>
        </p:nvSpPr>
        <p:spPr>
          <a:xfrm>
            <a:off x="6287577" y="6776895"/>
            <a:ext cx="5720514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ОЗЕРА КЫРГЫЗСТАНА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Озёра Кыргызстана привлекают кристально чистой водой и живописными </a:t>
            </a:r>
            <a:r>
              <a:rPr lang="ru-RU" sz="2400" dirty="0" err="1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пейзажами.Здесь</a:t>
            </a: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 можно сочетать пляжный отдых с активными видами спорта, например, каякингом или </a:t>
            </a:r>
            <a:r>
              <a:rPr lang="ru-RU" sz="2400" dirty="0" err="1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рыбалкой.Отдых</a:t>
            </a: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 у озера подойдёт семьям, парам и компаниям друзей.</a:t>
            </a:r>
          </a:p>
        </p:txBody>
      </p:sp>
      <p:sp>
        <p:nvSpPr>
          <p:cNvPr id="5" name="TextBox 27">
            <a:extLst>
              <a:ext uri="{FF2B5EF4-FFF2-40B4-BE49-F238E27FC236}">
                <a16:creationId xmlns:a16="http://schemas.microsoft.com/office/drawing/2014/main" id="{125BF61D-2FB9-C496-DA65-0D09378AB6E7}"/>
              </a:ext>
            </a:extLst>
          </p:cNvPr>
          <p:cNvSpPr txBox="1"/>
          <p:nvPr/>
        </p:nvSpPr>
        <p:spPr>
          <a:xfrm>
            <a:off x="12311412" y="6776895"/>
            <a:ext cx="5720514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КУЛЬТУРНЫЕ ТУРЫ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Кыргызстан богат историей, традициями и </a:t>
            </a:r>
            <a:r>
              <a:rPr lang="ru-RU" sz="2400" dirty="0" err="1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гостеприимством.Культурные</a:t>
            </a: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 туры позволяют познакомиться с бытом, национальной кухней и </a:t>
            </a:r>
            <a:r>
              <a:rPr lang="ru-RU" sz="2400" dirty="0" err="1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ремёслами.Такие</a:t>
            </a: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 путешествия особенно ценят туристы, ищущие аутентичность и новые впечатления.</a:t>
            </a:r>
          </a:p>
        </p:txBody>
      </p:sp>
    </p:spTree>
    <p:extLst>
      <p:ext uri="{BB962C8B-B14F-4D97-AF65-F5344CB8AC3E}">
        <p14:creationId xmlns:p14="http://schemas.microsoft.com/office/powerpoint/2010/main" val="2695022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6">
            <a:extLst>
              <a:ext uri="{FF2B5EF4-FFF2-40B4-BE49-F238E27FC236}">
                <a16:creationId xmlns:a16="http://schemas.microsoft.com/office/drawing/2014/main" id="{7A010C07-FA57-26A6-7060-5B59E73AA781}"/>
              </a:ext>
            </a:extLst>
          </p:cNvPr>
          <p:cNvGrpSpPr/>
          <p:nvPr/>
        </p:nvGrpSpPr>
        <p:grpSpPr>
          <a:xfrm>
            <a:off x="10375995" y="2066245"/>
            <a:ext cx="7990602" cy="7990602"/>
            <a:chOff x="0" y="0"/>
            <a:chExt cx="812800" cy="812800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457C211F-0668-76E0-78AF-2B681205DC8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F5A565ED-57CC-9D79-D49F-C1B21E0478D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1217754" y="4112158"/>
            <a:ext cx="17164083" cy="6174841"/>
            <a:chOff x="0" y="0"/>
            <a:chExt cx="4644987" cy="15717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4987" cy="1571758"/>
            </a:xfrm>
            <a:custGeom>
              <a:avLst/>
              <a:gdLst/>
              <a:ahLst/>
              <a:cxnLst/>
              <a:rect l="l" t="t" r="r" b="b"/>
              <a:pathLst>
                <a:path w="4644987" h="1571758">
                  <a:moveTo>
                    <a:pt x="31606" y="0"/>
                  </a:moveTo>
                  <a:lnTo>
                    <a:pt x="4613381" y="0"/>
                  </a:lnTo>
                  <a:cubicBezTo>
                    <a:pt x="4621763" y="0"/>
                    <a:pt x="4629803" y="3330"/>
                    <a:pt x="4635730" y="9257"/>
                  </a:cubicBezTo>
                  <a:cubicBezTo>
                    <a:pt x="4641657" y="15184"/>
                    <a:pt x="4644987" y="23224"/>
                    <a:pt x="4644987" y="31606"/>
                  </a:cubicBezTo>
                  <a:lnTo>
                    <a:pt x="4644987" y="1540152"/>
                  </a:lnTo>
                  <a:cubicBezTo>
                    <a:pt x="4644987" y="1548534"/>
                    <a:pt x="4641657" y="1556573"/>
                    <a:pt x="4635730" y="1562501"/>
                  </a:cubicBezTo>
                  <a:cubicBezTo>
                    <a:pt x="4629803" y="1568428"/>
                    <a:pt x="4621763" y="1571758"/>
                    <a:pt x="4613381" y="1571758"/>
                  </a:cubicBezTo>
                  <a:lnTo>
                    <a:pt x="31606" y="1571758"/>
                  </a:lnTo>
                  <a:cubicBezTo>
                    <a:pt x="23224" y="1571758"/>
                    <a:pt x="15184" y="1568428"/>
                    <a:pt x="9257" y="1562501"/>
                  </a:cubicBezTo>
                  <a:cubicBezTo>
                    <a:pt x="3330" y="1556573"/>
                    <a:pt x="0" y="1548534"/>
                    <a:pt x="0" y="1540152"/>
                  </a:cubicBezTo>
                  <a:lnTo>
                    <a:pt x="0" y="31606"/>
                  </a:lnTo>
                  <a:cubicBezTo>
                    <a:pt x="0" y="23224"/>
                    <a:pt x="3330" y="15184"/>
                    <a:pt x="9257" y="9257"/>
                  </a:cubicBezTo>
                  <a:cubicBezTo>
                    <a:pt x="15184" y="3330"/>
                    <a:pt x="23224" y="0"/>
                    <a:pt x="316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44987" cy="1628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179452">
            <a:off x="12908522" y="855895"/>
            <a:ext cx="6377260" cy="5332984"/>
          </a:xfrm>
          <a:custGeom>
            <a:avLst/>
            <a:gdLst/>
            <a:ahLst/>
            <a:cxnLst/>
            <a:rect l="l" t="t" r="r" b="b"/>
            <a:pathLst>
              <a:path w="7697487" h="6437024">
                <a:moveTo>
                  <a:pt x="0" y="0"/>
                </a:moveTo>
                <a:lnTo>
                  <a:pt x="7697487" y="0"/>
                </a:lnTo>
                <a:lnTo>
                  <a:pt x="7697487" y="6437023"/>
                </a:lnTo>
                <a:lnTo>
                  <a:pt x="0" y="6437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24873" y="1832538"/>
            <a:ext cx="10976584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ru-RU" sz="6600" b="1" dirty="0">
                <a:solidFill>
                  <a:srgbClr val="FFFFFF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ЛОГИСТИКА И </a:t>
            </a:r>
            <a:r>
              <a:rPr lang="ru-RU" sz="6600" dirty="0">
                <a:solidFill>
                  <a:srgbClr val="FFFFFF"/>
                </a:solidFill>
                <a:latin typeface="Myriad Pro Light" panose="020B0403030403020204" pitchFamily="34" charset="0"/>
                <a:ea typeface="Poppins Bold"/>
                <a:cs typeface="Poppins Bold"/>
                <a:sym typeface="Poppins Bold"/>
              </a:rPr>
              <a:t>БЕЗОПАСНОСТЬ</a:t>
            </a:r>
          </a:p>
        </p:txBody>
      </p:sp>
      <p:pic>
        <p:nvPicPr>
          <p:cNvPr id="15" name="Рисунок 14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E10D1B-C2BE-2DFF-5C03-4166E42E4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371600" y="542630"/>
            <a:ext cx="2635614" cy="1254380"/>
          </a:xfrm>
          <a:prstGeom prst="rect">
            <a:avLst/>
          </a:prstGeom>
        </p:spPr>
      </p:pic>
      <p:sp>
        <p:nvSpPr>
          <p:cNvPr id="16" name="TextBox 27">
            <a:extLst>
              <a:ext uri="{FF2B5EF4-FFF2-40B4-BE49-F238E27FC236}">
                <a16:creationId xmlns:a16="http://schemas.microsoft.com/office/drawing/2014/main" id="{C13CBF2F-E14A-FD55-9712-15915C3D1551}"/>
              </a:ext>
            </a:extLst>
          </p:cNvPr>
          <p:cNvSpPr txBox="1"/>
          <p:nvPr/>
        </p:nvSpPr>
        <p:spPr>
          <a:xfrm>
            <a:off x="1524873" y="4350012"/>
            <a:ext cx="11247120" cy="1283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rgbClr val="FFC000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12ABD"/>
                </a:solidFill>
                <a:latin typeface="Myriad Pro" panose="020B0503030403020204" pitchFamily="34" charset="0"/>
              </a:rPr>
              <a:t>ОПИСАНИЕ ТРАНСФЕРА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Мы обеспечиваем комфортабельный и безопасный трансфер на протяжении всего маршрута, используя современный автопарк.</a:t>
            </a: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CFBE3616-C5E6-227E-F0DB-C1F03C1471A3}"/>
              </a:ext>
            </a:extLst>
          </p:cNvPr>
          <p:cNvSpPr txBox="1"/>
          <p:nvPr/>
        </p:nvSpPr>
        <p:spPr>
          <a:xfrm>
            <a:off x="1524873" y="6179101"/>
            <a:ext cx="11247120" cy="1283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rgbClr val="FFC000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12ABD"/>
                </a:solidFill>
                <a:latin typeface="Myriad Pro" panose="020B0503030403020204" pitchFamily="34" charset="0"/>
              </a:rPr>
              <a:t>ИНСТРУКТАЖИ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Перед каждым туром проводятся подробные инструктажи по безопасности, а наши гиды всегда готовы оказать необходимую помощь.</a:t>
            </a: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01D60B0B-6ED4-2CE5-DFFC-95F1D122D760}"/>
              </a:ext>
            </a:extLst>
          </p:cNvPr>
          <p:cNvSpPr txBox="1"/>
          <p:nvPr/>
        </p:nvSpPr>
        <p:spPr>
          <a:xfrm>
            <a:off x="1524873" y="7928563"/>
            <a:ext cx="11247120" cy="1283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rgbClr val="FFC000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12ABD"/>
                </a:solidFill>
                <a:latin typeface="Myriad Pro" panose="020B0503030403020204" pitchFamily="34" charset="0"/>
              </a:rPr>
              <a:t>МЕДИЦИНА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Все наши туры включают медицинскую страховку, а гиды обучены оказанию первой помощи.</a:t>
            </a: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D79D117A-0AA5-624D-F266-A7F0A09729A1}"/>
              </a:ext>
            </a:extLst>
          </p:cNvPr>
          <p:cNvGrpSpPr/>
          <p:nvPr/>
        </p:nvGrpSpPr>
        <p:grpSpPr>
          <a:xfrm>
            <a:off x="10591800" y="2247900"/>
            <a:ext cx="596719" cy="596719"/>
            <a:chOff x="0" y="0"/>
            <a:chExt cx="812800" cy="812800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1907B3CE-D9E8-6F77-B097-F84133FFA9C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307FD7F4-981F-CD6F-768E-4F0071FE352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6">
            <a:extLst>
              <a:ext uri="{FF2B5EF4-FFF2-40B4-BE49-F238E27FC236}">
                <a16:creationId xmlns:a16="http://schemas.microsoft.com/office/drawing/2014/main" id="{BEB2B0D9-E0E2-00AA-EB9D-B349CCA4682B}"/>
              </a:ext>
            </a:extLst>
          </p:cNvPr>
          <p:cNvGrpSpPr/>
          <p:nvPr/>
        </p:nvGrpSpPr>
        <p:grpSpPr>
          <a:xfrm>
            <a:off x="17053578" y="4051652"/>
            <a:ext cx="596719" cy="596719"/>
            <a:chOff x="0" y="0"/>
            <a:chExt cx="812800" cy="81280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2017E874-0029-82BD-4D3E-650771BE777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1AE56C30-5632-DDDA-7EEF-8068B64854B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6">
            <a:extLst>
              <a:ext uri="{FF2B5EF4-FFF2-40B4-BE49-F238E27FC236}">
                <a16:creationId xmlns:a16="http://schemas.microsoft.com/office/drawing/2014/main" id="{5BFFA279-AEB3-EAA9-CA11-A09EF7FD915A}"/>
              </a:ext>
            </a:extLst>
          </p:cNvPr>
          <p:cNvGrpSpPr/>
          <p:nvPr/>
        </p:nvGrpSpPr>
        <p:grpSpPr>
          <a:xfrm>
            <a:off x="16212272" y="6162268"/>
            <a:ext cx="263396" cy="263396"/>
            <a:chOff x="0" y="0"/>
            <a:chExt cx="812800" cy="812800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7BD95D8C-6C53-E9D4-DB36-3D863C45960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0B469E60-996B-8247-044D-4DC396CB2F0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6">
            <a:extLst>
              <a:ext uri="{FF2B5EF4-FFF2-40B4-BE49-F238E27FC236}">
                <a16:creationId xmlns:a16="http://schemas.microsoft.com/office/drawing/2014/main" id="{F5C8D286-AED8-A425-53B5-6C8E23F13DFC}"/>
              </a:ext>
            </a:extLst>
          </p:cNvPr>
          <p:cNvGrpSpPr/>
          <p:nvPr/>
        </p:nvGrpSpPr>
        <p:grpSpPr>
          <a:xfrm>
            <a:off x="17161675" y="6867313"/>
            <a:ext cx="263396" cy="263396"/>
            <a:chOff x="0" y="0"/>
            <a:chExt cx="812800" cy="812800"/>
          </a:xfrm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790D258A-5E14-92A1-E31A-3A2CFCE21B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9DF17448-0B73-756C-23C0-029AB85C6EF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6">
            <a:extLst>
              <a:ext uri="{FF2B5EF4-FFF2-40B4-BE49-F238E27FC236}">
                <a16:creationId xmlns:a16="http://schemas.microsoft.com/office/drawing/2014/main" id="{9791EC2E-7D2D-0FF0-0585-2EAA2D214CC2}"/>
              </a:ext>
            </a:extLst>
          </p:cNvPr>
          <p:cNvGrpSpPr/>
          <p:nvPr/>
        </p:nvGrpSpPr>
        <p:grpSpPr>
          <a:xfrm>
            <a:off x="17852616" y="1436480"/>
            <a:ext cx="263396" cy="263396"/>
            <a:chOff x="0" y="0"/>
            <a:chExt cx="812800" cy="81280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C8272C91-4E1E-1612-DC79-C5FC978348E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B3CE2B9F-40BE-D48C-74A2-85285E9A0C5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6">
            <a:extLst>
              <a:ext uri="{FF2B5EF4-FFF2-40B4-BE49-F238E27FC236}">
                <a16:creationId xmlns:a16="http://schemas.microsoft.com/office/drawing/2014/main" id="{E57C5DC2-34C2-7209-E941-C9EA5D0D47B0}"/>
              </a:ext>
            </a:extLst>
          </p:cNvPr>
          <p:cNvGrpSpPr/>
          <p:nvPr/>
        </p:nvGrpSpPr>
        <p:grpSpPr>
          <a:xfrm>
            <a:off x="17038507" y="8040949"/>
            <a:ext cx="1482295" cy="1482295"/>
            <a:chOff x="0" y="0"/>
            <a:chExt cx="812800" cy="812800"/>
          </a:xfrm>
        </p:grpSpPr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E5C0F66B-5E58-E2AC-E7DE-23F52068B8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9" name="TextBox 8">
              <a:extLst>
                <a:ext uri="{FF2B5EF4-FFF2-40B4-BE49-F238E27FC236}">
                  <a16:creationId xmlns:a16="http://schemas.microsoft.com/office/drawing/2014/main" id="{039398A4-DB7B-B358-894A-8D8C0A9024E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6">
            <a:extLst>
              <a:ext uri="{FF2B5EF4-FFF2-40B4-BE49-F238E27FC236}">
                <a16:creationId xmlns:a16="http://schemas.microsoft.com/office/drawing/2014/main" id="{EA95B791-8337-2F89-A463-22F525E923A8}"/>
              </a:ext>
            </a:extLst>
          </p:cNvPr>
          <p:cNvGrpSpPr/>
          <p:nvPr/>
        </p:nvGrpSpPr>
        <p:grpSpPr>
          <a:xfrm>
            <a:off x="16903792" y="5613402"/>
            <a:ext cx="896289" cy="896289"/>
            <a:chOff x="0" y="0"/>
            <a:chExt cx="812800" cy="812800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185DA61C-011C-2328-5FD3-919F64380B4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4BD55235-0FF7-AF91-334F-DE0435B4C92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6">
            <a:extLst>
              <a:ext uri="{FF2B5EF4-FFF2-40B4-BE49-F238E27FC236}">
                <a16:creationId xmlns:a16="http://schemas.microsoft.com/office/drawing/2014/main" id="{C32FC387-5918-9841-D9BD-24EDFD6F2A00}"/>
              </a:ext>
            </a:extLst>
          </p:cNvPr>
          <p:cNvGrpSpPr/>
          <p:nvPr/>
        </p:nvGrpSpPr>
        <p:grpSpPr>
          <a:xfrm>
            <a:off x="16984017" y="8228346"/>
            <a:ext cx="146963" cy="146963"/>
            <a:chOff x="0" y="0"/>
            <a:chExt cx="812800" cy="812800"/>
          </a:xfrm>
        </p:grpSpPr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85688796-ED1D-7B98-F6A3-24B3693EC0E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0D76D2C7-7BBF-CCAE-DC06-7E595970A81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1BABFEE-9319-48E2-6DAA-E28507DA5719}"/>
              </a:ext>
            </a:extLst>
          </p:cNvPr>
          <p:cNvGrpSpPr/>
          <p:nvPr/>
        </p:nvGrpSpPr>
        <p:grpSpPr>
          <a:xfrm>
            <a:off x="4119727" y="5971736"/>
            <a:ext cx="5611832" cy="4043173"/>
            <a:chOff x="4119727" y="5971736"/>
            <a:chExt cx="5611832" cy="4043173"/>
          </a:xfrm>
        </p:grpSpPr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51CC8857-62AD-72DC-B1DD-7A5ABAA0CDCD}"/>
                </a:ext>
              </a:extLst>
            </p:cNvPr>
            <p:cNvGrpSpPr/>
            <p:nvPr/>
          </p:nvGrpSpPr>
          <p:grpSpPr>
            <a:xfrm>
              <a:off x="8153400" y="8457695"/>
              <a:ext cx="1557214" cy="1557214"/>
              <a:chOff x="0" y="0"/>
              <a:chExt cx="812800" cy="812800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31CABF0E-F831-34A4-441A-82C030C4B86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B614F71C-B2BB-FF3E-0B0A-AF1CD722F2C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2" name="Group 6">
              <a:extLst>
                <a:ext uri="{FF2B5EF4-FFF2-40B4-BE49-F238E27FC236}">
                  <a16:creationId xmlns:a16="http://schemas.microsoft.com/office/drawing/2014/main" id="{4CD2B3A2-6B00-F72B-C9E5-7F913F130EF5}"/>
                </a:ext>
              </a:extLst>
            </p:cNvPr>
            <p:cNvGrpSpPr/>
            <p:nvPr/>
          </p:nvGrpSpPr>
          <p:grpSpPr>
            <a:xfrm>
              <a:off x="8831228" y="7417806"/>
              <a:ext cx="893900" cy="893900"/>
              <a:chOff x="0" y="0"/>
              <a:chExt cx="812800" cy="812800"/>
            </a:xfrm>
          </p:grpSpPr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BAF54756-D95F-0E0A-FBF2-8D2495FA3CF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34" name="TextBox 8">
                <a:extLst>
                  <a:ext uri="{FF2B5EF4-FFF2-40B4-BE49-F238E27FC236}">
                    <a16:creationId xmlns:a16="http://schemas.microsoft.com/office/drawing/2014/main" id="{97A6435D-8881-99EE-47A1-7CC7A072F41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" name="Group 6">
              <a:extLst>
                <a:ext uri="{FF2B5EF4-FFF2-40B4-BE49-F238E27FC236}">
                  <a16:creationId xmlns:a16="http://schemas.microsoft.com/office/drawing/2014/main" id="{13C7C1A0-E8CE-4FEC-35B1-C11F8B9E87F8}"/>
                </a:ext>
              </a:extLst>
            </p:cNvPr>
            <p:cNvGrpSpPr/>
            <p:nvPr/>
          </p:nvGrpSpPr>
          <p:grpSpPr>
            <a:xfrm>
              <a:off x="8347436" y="6478738"/>
              <a:ext cx="1384123" cy="1907995"/>
              <a:chOff x="-626554" y="-1142490"/>
              <a:chExt cx="1363154" cy="1879090"/>
            </a:xfrm>
          </p:grpSpPr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41B9D0C3-F6C2-D4B3-D53A-E8AB51F25366}"/>
                  </a:ext>
                </a:extLst>
              </p:cNvPr>
              <p:cNvSpPr/>
              <p:nvPr/>
            </p:nvSpPr>
            <p:spPr>
              <a:xfrm>
                <a:off x="-626554" y="-114249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100"/>
              </a:solidFill>
            </p:spPr>
          </p:sp>
          <p:sp>
            <p:nvSpPr>
              <p:cNvPr id="37" name="TextBox 8">
                <a:extLst>
                  <a:ext uri="{FF2B5EF4-FFF2-40B4-BE49-F238E27FC236}">
                    <a16:creationId xmlns:a16="http://schemas.microsoft.com/office/drawing/2014/main" id="{2BD7F987-C05D-AACE-8BCD-D1F2057E754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dirty="0"/>
              </a:p>
            </p:txBody>
          </p:sp>
        </p:grp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B9ED1993-0705-21ED-CC8B-6E42F538DC5B}"/>
                </a:ext>
              </a:extLst>
            </p:cNvPr>
            <p:cNvSpPr/>
            <p:nvPr/>
          </p:nvSpPr>
          <p:spPr>
            <a:xfrm>
              <a:off x="7361732" y="5971736"/>
              <a:ext cx="825303" cy="82530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A237144C-057A-C541-DEB6-6556B5415426}"/>
                </a:ext>
              </a:extLst>
            </p:cNvPr>
            <p:cNvSpPr/>
            <p:nvPr/>
          </p:nvSpPr>
          <p:spPr>
            <a:xfrm>
              <a:off x="4571808" y="6180634"/>
              <a:ext cx="412652" cy="41265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DDD6254-B888-B8D1-963D-C8D2FE81CBBE}"/>
                </a:ext>
              </a:extLst>
            </p:cNvPr>
            <p:cNvSpPr/>
            <p:nvPr/>
          </p:nvSpPr>
          <p:spPr>
            <a:xfrm>
              <a:off x="4285628" y="6478738"/>
              <a:ext cx="214573" cy="21457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B7A4D11C-3A26-ED9D-0CB7-75F8ED99D3D9}"/>
                </a:ext>
              </a:extLst>
            </p:cNvPr>
            <p:cNvSpPr/>
            <p:nvPr/>
          </p:nvSpPr>
          <p:spPr>
            <a:xfrm>
              <a:off x="4119727" y="6741640"/>
              <a:ext cx="165901" cy="1659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100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493541" y="2515289"/>
            <a:ext cx="6783110" cy="233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62"/>
              </a:lnSpc>
            </a:pPr>
            <a:r>
              <a:rPr lang="ru-RU" sz="8930" b="1" dirty="0">
                <a:solidFill>
                  <a:srgbClr val="FFFFFF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ПОРТФЕЛЬ </a:t>
            </a:r>
            <a:r>
              <a:rPr lang="ru-RU" sz="8930" dirty="0">
                <a:solidFill>
                  <a:srgbClr val="FFFFFF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ПАРТНЁРОВ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93541" y="5143500"/>
            <a:ext cx="8059023" cy="2886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FFFFFF"/>
                </a:solidFill>
                <a:latin typeface="Myriad Pro" panose="020B0503030403020204" pitchFamily="34" charset="0"/>
                <a:ea typeface="Poppins"/>
                <a:cs typeface="Poppins"/>
                <a:sym typeface="Poppins"/>
              </a:rPr>
              <a:t>Мы гордимся нашим обширным портфелем партнёров, включающим ведущие отели, авиакомпании и туроператоров по всему миру.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ru-RU" sz="2400" b="1" dirty="0">
              <a:solidFill>
                <a:srgbClr val="FFFFFF"/>
              </a:solidFill>
              <a:latin typeface="Myriad Pro" panose="020B0503030403020204" pitchFamily="34" charset="0"/>
              <a:ea typeface="Poppins"/>
              <a:cs typeface="Poppins"/>
              <a:sym typeface="Poppi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Myriad Pro Light" panose="020B0403030403020204" pitchFamily="34" charset="0"/>
                <a:ea typeface="Poppins"/>
                <a:cs typeface="Poppins"/>
                <a:sym typeface="Poppins"/>
              </a:rPr>
              <a:t>Наше сотрудничество с зарубежными агентствами позволяет нам предлагать уникальные кейсы и расширять географию наших клиентов. Мы постоянно анализируем статистику по клиентам и рынкам, чтобы улучшать наши услуги и соответствовать самым высоким стандартам.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5B14E8-829E-5BED-1C9D-CD8FC2FED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9" r="15739"/>
          <a:stretch/>
        </p:blipFill>
        <p:spPr>
          <a:xfrm>
            <a:off x="654342" y="505628"/>
            <a:ext cx="3810000" cy="2919127"/>
          </a:xfrm>
          <a:prstGeom prst="roundRect">
            <a:avLst>
              <a:gd name="adj" fmla="val 23187"/>
            </a:avLst>
          </a:prstGeom>
          <a:ln w="76200">
            <a:solidFill>
              <a:srgbClr val="FFC000"/>
            </a:solidFill>
            <a:prstDash val="solid"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A37D07-C804-0C3B-1DFA-656EE6852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r="6176"/>
          <a:stretch/>
        </p:blipFill>
        <p:spPr>
          <a:xfrm>
            <a:off x="4984460" y="505628"/>
            <a:ext cx="3810000" cy="2919127"/>
          </a:xfrm>
          <a:prstGeom prst="roundRect">
            <a:avLst>
              <a:gd name="adj" fmla="val 23187"/>
            </a:avLst>
          </a:prstGeom>
          <a:ln w="76200">
            <a:solidFill>
              <a:srgbClr val="FFC000"/>
            </a:solidFill>
            <a:prstDash val="solid"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D321D86-0E49-F09D-3D7A-BB4036812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r="1914"/>
          <a:stretch/>
        </p:blipFill>
        <p:spPr>
          <a:xfrm>
            <a:off x="654342" y="6998132"/>
            <a:ext cx="3810000" cy="2919127"/>
          </a:xfrm>
          <a:prstGeom prst="roundRect">
            <a:avLst>
              <a:gd name="adj" fmla="val 23187"/>
            </a:avLst>
          </a:prstGeom>
          <a:ln w="76200">
            <a:solidFill>
              <a:srgbClr val="FFC000"/>
            </a:solidFill>
            <a:prstDash val="solid"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5964EDA-9709-14BF-20A4-499BA30F6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r="6573"/>
          <a:stretch/>
        </p:blipFill>
        <p:spPr>
          <a:xfrm>
            <a:off x="654342" y="3731923"/>
            <a:ext cx="3810000" cy="2919127"/>
          </a:xfrm>
          <a:prstGeom prst="roundRect">
            <a:avLst>
              <a:gd name="adj" fmla="val 23187"/>
            </a:avLst>
          </a:prstGeom>
          <a:ln w="76200">
            <a:solidFill>
              <a:srgbClr val="FFC000"/>
            </a:solidFill>
            <a:prstDash val="solid"/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59785EA-0F1F-D921-8770-BC0BB4E1E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 r="18893"/>
          <a:stretch/>
        </p:blipFill>
        <p:spPr>
          <a:xfrm>
            <a:off x="4984460" y="3731923"/>
            <a:ext cx="3810000" cy="2919127"/>
          </a:xfrm>
          <a:prstGeom prst="roundRect">
            <a:avLst>
              <a:gd name="adj" fmla="val 23187"/>
            </a:avLst>
          </a:prstGeom>
          <a:ln w="76200">
            <a:solidFill>
              <a:srgbClr val="FFC000"/>
            </a:solidFill>
            <a:prstDash val="solid"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109797B-22D6-2F33-7C22-73A9138DA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r="7872"/>
          <a:stretch/>
        </p:blipFill>
        <p:spPr>
          <a:xfrm>
            <a:off x="4951803" y="6998132"/>
            <a:ext cx="3810000" cy="2919127"/>
          </a:xfrm>
          <a:prstGeom prst="roundRect">
            <a:avLst>
              <a:gd name="adj" fmla="val 23187"/>
            </a:avLst>
          </a:prstGeom>
          <a:ln w="76200">
            <a:solidFill>
              <a:srgbClr val="FFC000"/>
            </a:solidFill>
            <a:prstDash val="solid"/>
          </a:ln>
        </p:spPr>
      </p:pic>
      <p:pic>
        <p:nvPicPr>
          <p:cNvPr id="28" name="Рисунок 27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13AD1A1-35F6-5D05-C914-73D89CD541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9493541" y="542630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ейзаж, на открытом воздухе, облако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86356-0BB6-A84D-BEF2-174A650C5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491" r="18575" b="-1"/>
          <a:stretch>
            <a:fillRect/>
          </a:stretch>
        </p:blipFill>
        <p:spPr>
          <a:xfrm>
            <a:off x="0" y="-1"/>
            <a:ext cx="18287999" cy="1204830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1" y="176130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66" b="-20078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00" y="9258300"/>
            <a:ext cx="16230600" cy="0"/>
          </a:xfrm>
          <a:prstGeom prst="line">
            <a:avLst/>
          </a:prstGeom>
          <a:ln w="38100" cap="flat">
            <a:solidFill>
              <a:srgbClr val="FFA1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-2096669" y="1748607"/>
            <a:ext cx="4977171" cy="3372033"/>
          </a:xfrm>
          <a:custGeom>
            <a:avLst/>
            <a:gdLst/>
            <a:ahLst/>
            <a:cxnLst/>
            <a:rect l="l" t="t" r="r" b="b"/>
            <a:pathLst>
              <a:path w="4977171" h="3372033">
                <a:moveTo>
                  <a:pt x="0" y="0"/>
                </a:moveTo>
                <a:lnTo>
                  <a:pt x="4977170" y="0"/>
                </a:lnTo>
                <a:lnTo>
                  <a:pt x="4977170" y="3372033"/>
                </a:lnTo>
                <a:lnTo>
                  <a:pt x="0" y="33720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19818" y="1859293"/>
            <a:ext cx="11048363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8800" b="1" dirty="0">
                <a:solidFill>
                  <a:srgbClr val="FFFFFF"/>
                </a:solidFill>
                <a:latin typeface="Myriad Pro Black" panose="020B0803030403020204" pitchFamily="34" charset="0"/>
                <a:ea typeface="Poppins Bold"/>
                <a:cs typeface="Poppins Bold"/>
                <a:sym typeface="Poppins Bold"/>
              </a:rPr>
              <a:t>УСЛОВИЯ</a:t>
            </a:r>
            <a:endParaRPr lang="en-US" sz="8800" b="1" dirty="0">
              <a:solidFill>
                <a:srgbClr val="FFFFFF"/>
              </a:solidFill>
              <a:latin typeface="Myriad Pro Black" panose="020B0803030403020204" pitchFamily="34" charset="0"/>
              <a:ea typeface="Poppins Bold"/>
              <a:cs typeface="Poppins Bold"/>
              <a:sym typeface="Poppins Bold"/>
            </a:endParaRPr>
          </a:p>
          <a:p>
            <a:pPr algn="ctr"/>
            <a:r>
              <a:rPr lang="ru-RU" sz="8800" dirty="0">
                <a:solidFill>
                  <a:srgbClr val="FFFFFF"/>
                </a:solidFill>
                <a:latin typeface="Myriad Pro Light" panose="020B0403030403020204" pitchFamily="34" charset="0"/>
                <a:ea typeface="Poppins Bold"/>
                <a:cs typeface="Poppins Bold"/>
                <a:sym typeface="Poppins Bold"/>
              </a:rPr>
              <a:t>СОТРУДНИЧЕСТВА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799414" y="2433560"/>
            <a:ext cx="4977171" cy="3372033"/>
          </a:xfrm>
          <a:custGeom>
            <a:avLst/>
            <a:gdLst/>
            <a:ahLst/>
            <a:cxnLst/>
            <a:rect l="l" t="t" r="r" b="b"/>
            <a:pathLst>
              <a:path w="4977171" h="3372033">
                <a:moveTo>
                  <a:pt x="0" y="0"/>
                </a:moveTo>
                <a:lnTo>
                  <a:pt x="4977170" y="0"/>
                </a:lnTo>
                <a:lnTo>
                  <a:pt x="4977170" y="3372033"/>
                </a:lnTo>
                <a:lnTo>
                  <a:pt x="0" y="33720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6" name="Рисунок 15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65AFA23-46FE-2983-FC07-B18450244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7826192" y="542630"/>
            <a:ext cx="2635614" cy="1254380"/>
          </a:xfrm>
          <a:prstGeom prst="rect">
            <a:avLst/>
          </a:prstGeom>
        </p:spPr>
      </p:pic>
      <p:sp>
        <p:nvSpPr>
          <p:cNvPr id="17" name="TextBox 27">
            <a:extLst>
              <a:ext uri="{FF2B5EF4-FFF2-40B4-BE49-F238E27FC236}">
                <a16:creationId xmlns:a16="http://schemas.microsoft.com/office/drawing/2014/main" id="{B0D09C39-0705-290C-C221-2283EF2CBDC6}"/>
              </a:ext>
            </a:extLst>
          </p:cNvPr>
          <p:cNvSpPr txBox="1"/>
          <p:nvPr/>
        </p:nvSpPr>
        <p:spPr>
          <a:xfrm>
            <a:off x="931336" y="5805593"/>
            <a:ext cx="5376963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chemeClr val="bg1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C000"/>
                </a:solidFill>
                <a:latin typeface="Myriad Pro" panose="020B0503030403020204" pitchFamily="34" charset="0"/>
              </a:rPr>
              <a:t>ГИБКАЯ КОМИССИЯ, БРОНИРОВАНИЕ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3200" b="1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Мы предлагаем гибкую систему комиссионных вознаграждений и удобные условия бронирования для наших партнёров.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:a16="http://schemas.microsoft.com/office/drawing/2014/main" id="{B7F9B74E-AD5E-A740-E745-B216614A115F}"/>
              </a:ext>
            </a:extLst>
          </p:cNvPr>
          <p:cNvSpPr txBox="1"/>
          <p:nvPr/>
        </p:nvSpPr>
        <p:spPr>
          <a:xfrm>
            <a:off x="6858000" y="5805593"/>
            <a:ext cx="5257800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chemeClr val="bg1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C000"/>
                </a:solidFill>
                <a:latin typeface="Myriad Pro" panose="020B0503030403020204" pitchFamily="34" charset="0"/>
              </a:rPr>
              <a:t>АГЕНТСКИЕ СОГЛАШЕНИЯ, </a:t>
            </a:r>
            <a:r>
              <a:rPr lang="en-US" sz="3200" b="1" dirty="0">
                <a:solidFill>
                  <a:srgbClr val="FFC000"/>
                </a:solidFill>
                <a:latin typeface="Myriad Pro" panose="020B0503030403020204" pitchFamily="34" charset="0"/>
              </a:rPr>
              <a:t>WHITE-LABEL </a:t>
            </a:r>
            <a:r>
              <a:rPr lang="ru-RU" sz="3200" b="1" dirty="0">
                <a:solidFill>
                  <a:srgbClr val="FFC000"/>
                </a:solidFill>
                <a:latin typeface="Myriad Pro" panose="020B0503030403020204" pitchFamily="34" charset="0"/>
              </a:rPr>
              <a:t>ТУРЫ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3200" b="1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Заключаем агентские соглашения и предоставляем возможность организации </a:t>
            </a:r>
            <a:r>
              <a:rPr lang="ru-RU" sz="2400" dirty="0" err="1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white-label</a:t>
            </a: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 туров под вашим брендом.</a:t>
            </a: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777B6354-5748-BF0A-FD9E-F44EC0147F99}"/>
              </a:ext>
            </a:extLst>
          </p:cNvPr>
          <p:cNvSpPr txBox="1"/>
          <p:nvPr/>
        </p:nvSpPr>
        <p:spPr>
          <a:xfrm>
            <a:off x="12665501" y="5805593"/>
            <a:ext cx="5257800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2400" dirty="0">
              <a:solidFill>
                <a:schemeClr val="bg1"/>
              </a:solidFill>
              <a:latin typeface="Myriad Pro" panose="020B0503030403020204" pitchFamily="34" charset="0"/>
              <a:ea typeface="Poppins Italics"/>
              <a:cs typeface="Poppins Italics"/>
              <a:sym typeface="Poppins Italics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C000"/>
                </a:solidFill>
                <a:latin typeface="Myriad Pro" panose="020B0503030403020204" pitchFamily="34" charset="0"/>
              </a:rPr>
              <a:t>ОНЛАЙН-ДОСТУП К БРОНИ, ПОДДЕРЖКА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ru-RU" sz="3200" b="1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  <a:ea typeface="Poppins Italics"/>
                <a:cs typeface="Poppins Italics"/>
                <a:sym typeface="Poppins Italics"/>
              </a:rPr>
              <a:t>Обеспечиваем онлайн-доступ к системе бронирования и круглосуточную поддержку для всех наших партнёров.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9696AACF-FA90-3BDD-2B69-224BEBF55C45}"/>
              </a:ext>
            </a:extLst>
          </p:cNvPr>
          <p:cNvSpPr txBox="1"/>
          <p:nvPr/>
        </p:nvSpPr>
        <p:spPr>
          <a:xfrm>
            <a:off x="2611212" y="4630010"/>
            <a:ext cx="163798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dirty="0">
                <a:solidFill>
                  <a:srgbClr val="FFFFFF"/>
                </a:solidFill>
                <a:latin typeface="Myriad Pro Black" panose="020B0803030403020204" pitchFamily="34" charset="0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168EC88F-E0BD-2657-0997-DBEA6BCED059}"/>
              </a:ext>
            </a:extLst>
          </p:cNvPr>
          <p:cNvSpPr txBox="1"/>
          <p:nvPr/>
        </p:nvSpPr>
        <p:spPr>
          <a:xfrm>
            <a:off x="8667909" y="4630010"/>
            <a:ext cx="163798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dirty="0">
                <a:solidFill>
                  <a:srgbClr val="FFFFFF"/>
                </a:solidFill>
                <a:latin typeface="Myriad Pro Black" panose="020B0803030403020204" pitchFamily="34" charset="0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48DB951E-8ABA-925E-C2B2-57A52C3CF9CA}"/>
              </a:ext>
            </a:extLst>
          </p:cNvPr>
          <p:cNvSpPr txBox="1"/>
          <p:nvPr/>
        </p:nvSpPr>
        <p:spPr>
          <a:xfrm>
            <a:off x="14475410" y="4630010"/>
            <a:ext cx="163798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dirty="0">
                <a:solidFill>
                  <a:srgbClr val="FFFFFF"/>
                </a:solidFill>
                <a:latin typeface="Myriad Pro Black" panose="020B0803030403020204" pitchFamily="34" charset="0"/>
                <a:ea typeface="Poppins Bold"/>
                <a:cs typeface="Poppins Bold"/>
                <a:sym typeface="Poppins Bold"/>
              </a:rPr>
              <a:t>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8131E0-24C3-9CBC-3F7C-6695CFA5A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75748692-688A-D724-A84F-D4725EC6CA3F}"/>
              </a:ext>
            </a:extLst>
          </p:cNvPr>
          <p:cNvGrpSpPr/>
          <p:nvPr/>
        </p:nvGrpSpPr>
        <p:grpSpPr>
          <a:xfrm>
            <a:off x="1028700" y="8156368"/>
            <a:ext cx="16230600" cy="1101932"/>
            <a:chOff x="0" y="0"/>
            <a:chExt cx="4274726" cy="29022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8F02BF3-B399-3584-CD65-94E9C1ABB314}"/>
                </a:ext>
              </a:extLst>
            </p:cNvPr>
            <p:cNvSpPr/>
            <p:nvPr/>
          </p:nvSpPr>
          <p:spPr>
            <a:xfrm>
              <a:off x="0" y="0"/>
              <a:ext cx="4274726" cy="290221"/>
            </a:xfrm>
            <a:custGeom>
              <a:avLst/>
              <a:gdLst/>
              <a:ahLst/>
              <a:cxnLst/>
              <a:rect l="l" t="t" r="r" b="b"/>
              <a:pathLst>
                <a:path w="4274726" h="290221">
                  <a:moveTo>
                    <a:pt x="34344" y="0"/>
                  </a:moveTo>
                  <a:lnTo>
                    <a:pt x="4240382" y="0"/>
                  </a:lnTo>
                  <a:cubicBezTo>
                    <a:pt x="4249491" y="0"/>
                    <a:pt x="4258226" y="3618"/>
                    <a:pt x="4264667" y="10059"/>
                  </a:cubicBezTo>
                  <a:cubicBezTo>
                    <a:pt x="4271108" y="16500"/>
                    <a:pt x="4274726" y="25235"/>
                    <a:pt x="4274726" y="34344"/>
                  </a:cubicBezTo>
                  <a:lnTo>
                    <a:pt x="4274726" y="255877"/>
                  </a:lnTo>
                  <a:cubicBezTo>
                    <a:pt x="4274726" y="264986"/>
                    <a:pt x="4271108" y="273721"/>
                    <a:pt x="4264667" y="280162"/>
                  </a:cubicBezTo>
                  <a:cubicBezTo>
                    <a:pt x="4258226" y="286602"/>
                    <a:pt x="4249491" y="290221"/>
                    <a:pt x="4240382" y="290221"/>
                  </a:cubicBezTo>
                  <a:lnTo>
                    <a:pt x="34344" y="290221"/>
                  </a:lnTo>
                  <a:cubicBezTo>
                    <a:pt x="25235" y="290221"/>
                    <a:pt x="16500" y="286602"/>
                    <a:pt x="10059" y="280162"/>
                  </a:cubicBezTo>
                  <a:cubicBezTo>
                    <a:pt x="3618" y="273721"/>
                    <a:pt x="0" y="264986"/>
                    <a:pt x="0" y="255877"/>
                  </a:cubicBezTo>
                  <a:lnTo>
                    <a:pt x="0" y="34344"/>
                  </a:lnTo>
                  <a:cubicBezTo>
                    <a:pt x="0" y="25235"/>
                    <a:pt x="3618" y="16500"/>
                    <a:pt x="10059" y="10059"/>
                  </a:cubicBezTo>
                  <a:cubicBezTo>
                    <a:pt x="16500" y="3618"/>
                    <a:pt x="25235" y="0"/>
                    <a:pt x="3434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C8D1619-4D17-150B-7386-5B9B07E8A717}"/>
                </a:ext>
              </a:extLst>
            </p:cNvPr>
            <p:cNvSpPr txBox="1"/>
            <p:nvPr/>
          </p:nvSpPr>
          <p:spPr>
            <a:xfrm>
              <a:off x="0" y="-57150"/>
              <a:ext cx="4274726" cy="347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47482D6F-9A85-7EE8-AC6E-87A92009C614}"/>
              </a:ext>
            </a:extLst>
          </p:cNvPr>
          <p:cNvSpPr txBox="1"/>
          <p:nvPr/>
        </p:nvSpPr>
        <p:spPr>
          <a:xfrm>
            <a:off x="1456420" y="8435764"/>
            <a:ext cx="4747340" cy="41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1"/>
              </a:lnSpc>
            </a:pPr>
            <a:r>
              <a:rPr lang="ru-RU" sz="2472" dirty="0">
                <a:solidFill>
                  <a:srgbClr val="012ABD"/>
                </a:solidFill>
                <a:latin typeface="Myriad Pro Light" panose="020B0403030403020204" pitchFamily="34" charset="0"/>
                <a:ea typeface="Poppins Bold"/>
                <a:cs typeface="Poppins Bold"/>
                <a:sym typeface="Poppins Bold"/>
              </a:rPr>
              <a:t>ваш сайт</a:t>
            </a:r>
            <a:endParaRPr lang="en-US" sz="2472" dirty="0">
              <a:solidFill>
                <a:srgbClr val="012ABD"/>
              </a:solidFill>
              <a:latin typeface="Myriad Pro Light" panose="020B0403030403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34D762AE-8004-ED42-F2CF-E2FB518184BE}"/>
              </a:ext>
            </a:extLst>
          </p:cNvPr>
          <p:cNvSpPr txBox="1"/>
          <p:nvPr/>
        </p:nvSpPr>
        <p:spPr>
          <a:xfrm>
            <a:off x="12105460" y="8441628"/>
            <a:ext cx="4747340" cy="41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61"/>
              </a:lnSpc>
            </a:pPr>
            <a:r>
              <a:rPr lang="ru-RU" sz="2472" dirty="0">
                <a:solidFill>
                  <a:srgbClr val="012ABD"/>
                </a:solidFill>
                <a:latin typeface="Myriad Pro Light" panose="020B0403030403020204" pitchFamily="34" charset="0"/>
                <a:ea typeface="Poppins Bold"/>
                <a:cs typeface="Poppins Bold"/>
                <a:sym typeface="Poppins Bold"/>
              </a:rPr>
              <a:t>ваш </a:t>
            </a:r>
            <a:r>
              <a:rPr lang="en-US" sz="2472" dirty="0">
                <a:solidFill>
                  <a:srgbClr val="012ABD"/>
                </a:solidFill>
                <a:latin typeface="Myriad Pro Light" panose="020B0403030403020204" pitchFamily="34" charset="0"/>
                <a:ea typeface="Poppins Bold"/>
                <a:cs typeface="Poppins Bold"/>
                <a:sym typeface="Poppins Bold"/>
              </a:rPr>
              <a:t>email</a:t>
            </a:r>
          </a:p>
        </p:txBody>
      </p:sp>
      <p:pic>
        <p:nvPicPr>
          <p:cNvPr id="3" name="Рисунок 2" descr="Изображение выглядит как шаблон, прямоугольный, искусство, Симметр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3DEF96F-FF62-34F6-792F-B61E09135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86" y="5958178"/>
            <a:ext cx="1897628" cy="1897628"/>
          </a:xfrm>
          <a:prstGeom prst="rect">
            <a:avLst/>
          </a:prstGeom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CCFF6677-7A6E-13F2-D626-6566D8179ADA}"/>
              </a:ext>
            </a:extLst>
          </p:cNvPr>
          <p:cNvSpPr txBox="1"/>
          <p:nvPr/>
        </p:nvSpPr>
        <p:spPr>
          <a:xfrm>
            <a:off x="6855517" y="8435764"/>
            <a:ext cx="4747340" cy="41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1"/>
              </a:lnSpc>
            </a:pPr>
            <a:r>
              <a:rPr lang="ru-RU" sz="2472" dirty="0">
                <a:solidFill>
                  <a:srgbClr val="012ABD"/>
                </a:solidFill>
                <a:latin typeface="Myriad Pro Light" panose="020B0403030403020204" pitchFamily="34" charset="0"/>
                <a:ea typeface="Poppins Bold"/>
                <a:cs typeface="Poppins Bold"/>
                <a:sym typeface="Poppins Bold"/>
              </a:rPr>
              <a:t>номер телефона</a:t>
            </a:r>
            <a:endParaRPr lang="en-US" sz="2472" dirty="0">
              <a:solidFill>
                <a:srgbClr val="012ABD"/>
              </a:solidFill>
              <a:latin typeface="Myriad Pro Light" panose="020B0403030403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DE814B3B-D541-FB11-05D8-61C4E20F0C96}"/>
              </a:ext>
            </a:extLst>
          </p:cNvPr>
          <p:cNvSpPr txBox="1"/>
          <p:nvPr/>
        </p:nvSpPr>
        <p:spPr>
          <a:xfrm>
            <a:off x="3087376" y="2171700"/>
            <a:ext cx="12113248" cy="1325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8930" b="1" dirty="0">
                <a:solidFill>
                  <a:srgbClr val="FFFFFF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КОНТАКТНАЯ</a:t>
            </a:r>
          </a:p>
          <a:p>
            <a:pPr algn="ctr">
              <a:lnSpc>
                <a:spcPts val="5000"/>
              </a:lnSpc>
            </a:pPr>
            <a:r>
              <a:rPr lang="ru-RU" sz="6000" dirty="0">
                <a:solidFill>
                  <a:srgbClr val="FFFFFF"/>
                </a:solidFill>
                <a:latin typeface="Myriad Pro Light" panose="020B0403030403020204" pitchFamily="34" charset="0"/>
                <a:ea typeface="Poppins Bold"/>
                <a:cs typeface="Poppins Bold"/>
                <a:sym typeface="Poppins Bold"/>
              </a:rPr>
              <a:t>ИНФОРМАЦИЯ</a:t>
            </a:r>
            <a:endParaRPr lang="en-US" sz="8930" dirty="0">
              <a:solidFill>
                <a:srgbClr val="FFFFFF"/>
              </a:solidFill>
              <a:latin typeface="Myriad Pro Light" panose="020B0403030403020204" pitchFamily="34" charset="0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C8DEDC90-A0E2-26B2-403F-B3C3B6F8F718}"/>
              </a:ext>
            </a:extLst>
          </p:cNvPr>
          <p:cNvGrpSpPr/>
          <p:nvPr/>
        </p:nvGrpSpPr>
        <p:grpSpPr>
          <a:xfrm>
            <a:off x="8098053" y="5011343"/>
            <a:ext cx="2262268" cy="807137"/>
            <a:chOff x="0" y="0"/>
            <a:chExt cx="595824" cy="212579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1B12339-0F0C-5B38-F311-DC6F04EED2B5}"/>
                </a:ext>
              </a:extLst>
            </p:cNvPr>
            <p:cNvSpPr/>
            <p:nvPr/>
          </p:nvSpPr>
          <p:spPr>
            <a:xfrm>
              <a:off x="0" y="0"/>
              <a:ext cx="595824" cy="212579"/>
            </a:xfrm>
            <a:custGeom>
              <a:avLst/>
              <a:gdLst/>
              <a:ahLst/>
              <a:cxnLst/>
              <a:rect l="l" t="t" r="r" b="b"/>
              <a:pathLst>
                <a:path w="595824" h="212579">
                  <a:moveTo>
                    <a:pt x="106290" y="0"/>
                  </a:moveTo>
                  <a:lnTo>
                    <a:pt x="489534" y="0"/>
                  </a:lnTo>
                  <a:cubicBezTo>
                    <a:pt x="548236" y="0"/>
                    <a:pt x="595824" y="47588"/>
                    <a:pt x="595824" y="106290"/>
                  </a:cubicBezTo>
                  <a:lnTo>
                    <a:pt x="595824" y="106290"/>
                  </a:lnTo>
                  <a:cubicBezTo>
                    <a:pt x="595824" y="134479"/>
                    <a:pt x="584625" y="161515"/>
                    <a:pt x="564692" y="181448"/>
                  </a:cubicBezTo>
                  <a:cubicBezTo>
                    <a:pt x="544759" y="201381"/>
                    <a:pt x="517724" y="212579"/>
                    <a:pt x="489534" y="212579"/>
                  </a:cubicBezTo>
                  <a:lnTo>
                    <a:pt x="106290" y="212579"/>
                  </a:lnTo>
                  <a:cubicBezTo>
                    <a:pt x="78100" y="212579"/>
                    <a:pt x="51065" y="201381"/>
                    <a:pt x="31132" y="181448"/>
                  </a:cubicBezTo>
                  <a:cubicBezTo>
                    <a:pt x="11198" y="161515"/>
                    <a:pt x="0" y="134479"/>
                    <a:pt x="0" y="106290"/>
                  </a:cubicBezTo>
                  <a:lnTo>
                    <a:pt x="0" y="106290"/>
                  </a:lnTo>
                  <a:cubicBezTo>
                    <a:pt x="0" y="78100"/>
                    <a:pt x="11198" y="51065"/>
                    <a:pt x="31132" y="31132"/>
                  </a:cubicBezTo>
                  <a:cubicBezTo>
                    <a:pt x="51065" y="11198"/>
                    <a:pt x="78100" y="0"/>
                    <a:pt x="106290" y="0"/>
                  </a:cubicBezTo>
                  <a:close/>
                </a:path>
              </a:pathLst>
            </a:custGeom>
            <a:solidFill>
              <a:srgbClr val="FFA100"/>
            </a:solidFill>
          </p:spPr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BAAA1E92-8B31-D542-09A3-A61E063A583D}"/>
                </a:ext>
              </a:extLst>
            </p:cNvPr>
            <p:cNvSpPr txBox="1"/>
            <p:nvPr/>
          </p:nvSpPr>
          <p:spPr>
            <a:xfrm>
              <a:off x="0" y="-57150"/>
              <a:ext cx="595824" cy="269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id="{288F413C-3794-EE70-B691-349C1853BC6B}"/>
              </a:ext>
            </a:extLst>
          </p:cNvPr>
          <p:cNvSpPr txBox="1"/>
          <p:nvPr/>
        </p:nvSpPr>
        <p:spPr>
          <a:xfrm>
            <a:off x="8082813" y="5176875"/>
            <a:ext cx="2262268" cy="323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FFFFFF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QR </a:t>
            </a:r>
            <a:r>
              <a:rPr lang="ru-RU" sz="1899" b="1" dirty="0">
                <a:solidFill>
                  <a:srgbClr val="FFFFFF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на </a:t>
            </a:r>
            <a:r>
              <a:rPr lang="ru-RU" sz="1899" b="1" dirty="0" err="1">
                <a:solidFill>
                  <a:srgbClr val="FFFFFF"/>
                </a:solidFill>
                <a:latin typeface="Myriad Pro" panose="020B0503030403020204" pitchFamily="34" charset="0"/>
                <a:ea typeface="Poppins Bold"/>
                <a:cs typeface="Poppins Bold"/>
                <a:sym typeface="Poppins Bold"/>
              </a:rPr>
              <a:t>туркаталог</a:t>
            </a:r>
            <a:endParaRPr lang="en-US" sz="1899" b="1" dirty="0">
              <a:solidFill>
                <a:srgbClr val="FFFFFF"/>
              </a:solidFill>
              <a:latin typeface="Myriad Pro" panose="020B0503030403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0D5F8DD1-57DF-FF9C-E00E-DE9A2291C439}"/>
              </a:ext>
            </a:extLst>
          </p:cNvPr>
          <p:cNvSpPr txBox="1"/>
          <p:nvPr/>
        </p:nvSpPr>
        <p:spPr>
          <a:xfrm>
            <a:off x="6813731" y="3666905"/>
            <a:ext cx="4747340" cy="53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72" dirty="0">
                <a:solidFill>
                  <a:schemeClr val="bg1"/>
                </a:solidFill>
                <a:latin typeface="Myriad Pro Light" panose="020B0403030403020204" pitchFamily="34" charset="0"/>
                <a:ea typeface="Poppins Bold"/>
                <a:cs typeface="Poppins Bold"/>
                <a:sym typeface="Poppins Bold"/>
              </a:rPr>
              <a:t>Укажите ФИО</a:t>
            </a:r>
          </a:p>
          <a:p>
            <a:pPr algn="ctr">
              <a:lnSpc>
                <a:spcPts val="2000"/>
              </a:lnSpc>
            </a:pPr>
            <a:r>
              <a:rPr lang="ru-RU" sz="2472" dirty="0">
                <a:solidFill>
                  <a:schemeClr val="bg1"/>
                </a:solidFill>
                <a:latin typeface="Myriad Pro Light" panose="020B0403030403020204" pitchFamily="34" charset="0"/>
                <a:ea typeface="Poppins Bold"/>
                <a:cs typeface="Poppins Bold"/>
                <a:sym typeface="Poppins Bold"/>
              </a:rPr>
              <a:t>должность</a:t>
            </a:r>
            <a:endParaRPr lang="en-US" sz="2472" dirty="0">
              <a:solidFill>
                <a:schemeClr val="bg1"/>
              </a:solidFill>
              <a:latin typeface="Myriad Pro Light" panose="020B0403030403020204" pitchFamily="34" charset="0"/>
              <a:ea typeface="Poppins Bold"/>
              <a:cs typeface="Poppins Bold"/>
              <a:sym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2605462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533</Words>
  <Application>Microsoft Office PowerPoint</Application>
  <PresentationFormat>Произвольный</PresentationFormat>
  <Paragraphs>81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Myriad Pro Light</vt:lpstr>
      <vt:lpstr>Arial</vt:lpstr>
      <vt:lpstr>Myriad Pro</vt:lpstr>
      <vt:lpstr>Myriad Pro Black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Clean Travel Presentation</dc:title>
  <dc:creator>Кутман Усенов</dc:creator>
  <cp:lastModifiedBy>Кутман Усенов</cp:lastModifiedBy>
  <cp:revision>3</cp:revision>
  <dcterms:created xsi:type="dcterms:W3CDTF">2006-08-16T00:00:00Z</dcterms:created>
  <dcterms:modified xsi:type="dcterms:W3CDTF">2025-09-23T18:50:39Z</dcterms:modified>
  <dc:identifier>DAGySJr0YX0</dc:identifier>
</cp:coreProperties>
</file>