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3" r:id="rId4"/>
    <p:sldId id="262" r:id="rId5"/>
    <p:sldId id="260" r:id="rId6"/>
  </p:sldIdLst>
  <p:sldSz cx="7556500" cy="10693400"/>
  <p:notesSz cx="6858000" cy="9144000"/>
  <p:embeddedFontLst>
    <p:embeddedFont>
      <p:font typeface="Myriad Pro" panose="020B0503030403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63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117" t="-1511" r="-13117" b="-1511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95649" y="-298304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3983100" y="3256184"/>
                </a:moveTo>
                <a:lnTo>
                  <a:pt x="0" y="3256184"/>
                </a:lnTo>
                <a:lnTo>
                  <a:pt x="0" y="0"/>
                </a:lnTo>
                <a:lnTo>
                  <a:pt x="3983100" y="0"/>
                </a:lnTo>
                <a:lnTo>
                  <a:pt x="3983100" y="32561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72549" y="7734120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0" y="0"/>
                </a:moveTo>
                <a:lnTo>
                  <a:pt x="3983100" y="0"/>
                </a:lnTo>
                <a:lnTo>
                  <a:pt x="3983100" y="3256184"/>
                </a:lnTo>
                <a:lnTo>
                  <a:pt x="0" y="3256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52500" y="4814235"/>
            <a:ext cx="4531441" cy="360000"/>
            <a:chOff x="0" y="0"/>
            <a:chExt cx="1623966" cy="129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3966" cy="129016"/>
            </a:xfrm>
            <a:custGeom>
              <a:avLst/>
              <a:gdLst/>
              <a:ahLst/>
              <a:cxnLst/>
              <a:rect l="l" t="t" r="r" b="b"/>
              <a:pathLst>
                <a:path w="1623966" h="129016">
                  <a:moveTo>
                    <a:pt x="0" y="0"/>
                  </a:moveTo>
                  <a:lnTo>
                    <a:pt x="1623966" y="0"/>
                  </a:lnTo>
                  <a:lnTo>
                    <a:pt x="1623966" y="129016"/>
                  </a:lnTo>
                  <a:lnTo>
                    <a:pt x="0" y="1290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623966" cy="90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6000" y="4092735"/>
            <a:ext cx="6048000" cy="101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000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предложение</a:t>
            </a:r>
            <a:endParaRPr lang="en-US" sz="8199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Light"/>
              <a:cs typeface="IBM Plex Sans Arabic Light"/>
              <a:sym typeface="IBM Plex Sans Arabic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6000" y="3373662"/>
            <a:ext cx="6984650" cy="101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600" b="1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Коммерческое</a:t>
            </a:r>
            <a:endParaRPr lang="en-US" sz="6600" b="1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000" y="9733435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599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www.</a:t>
            </a:r>
            <a:r>
              <a:rPr lang="ru-RU" sz="1599" spc="-73" dirty="0" err="1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вашсайт</a:t>
            </a:r>
            <a:r>
              <a:rPr lang="en-US" sz="1599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000" y="7473653"/>
            <a:ext cx="5384450" cy="208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[ООО «Пример Экспорт»]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6000" y="7726968"/>
            <a:ext cx="5689250" cy="2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Слоган (если есть): "Экспорт с доверием и качеством"</a:t>
            </a:r>
          </a:p>
        </p:txBody>
      </p:sp>
      <p:pic>
        <p:nvPicPr>
          <p:cNvPr id="17" name="Рисунок 16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FA17004-03A3-7E3F-FA7A-9A69E35253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577850" y="1241717"/>
            <a:ext cx="2103200" cy="92635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DB4AEDC0-F78F-3C0A-EDD5-375394483596}"/>
              </a:ext>
            </a:extLst>
          </p:cNvPr>
          <p:cNvSpPr txBox="1"/>
          <p:nvPr/>
        </p:nvSpPr>
        <p:spPr>
          <a:xfrm>
            <a:off x="756000" y="5113049"/>
            <a:ext cx="5689250" cy="240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20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универсальное</a:t>
            </a:r>
            <a:endParaRPr lang="ru-RU" b="1" spc="-82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569500" y="16549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117" t="-1511" r="-13117" b="-1511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95649" y="-298304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3983100" y="3256184"/>
                </a:moveTo>
                <a:lnTo>
                  <a:pt x="0" y="3256184"/>
                </a:lnTo>
                <a:lnTo>
                  <a:pt x="0" y="0"/>
                </a:lnTo>
                <a:lnTo>
                  <a:pt x="3983100" y="0"/>
                </a:lnTo>
                <a:lnTo>
                  <a:pt x="3983100" y="32561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72549" y="7734120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0" y="0"/>
                </a:moveTo>
                <a:lnTo>
                  <a:pt x="3983100" y="0"/>
                </a:lnTo>
                <a:lnTo>
                  <a:pt x="3983100" y="3256184"/>
                </a:lnTo>
                <a:lnTo>
                  <a:pt x="0" y="3256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56000" y="2001384"/>
            <a:ext cx="6048000" cy="108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8199" b="1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О компании</a:t>
            </a:r>
            <a:endParaRPr lang="en-US" sz="8199" b="1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6000" y="3601943"/>
            <a:ext cx="568925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производитель и поставщик высококачественной продукции из Кыргызстана. Мы работаем в сфере [указать сферу: </a:t>
            </a:r>
            <a:r>
              <a:rPr lang="ru-RU" sz="1400" spc="-31" dirty="0" err="1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агропродукты</a:t>
            </a: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, текстиль, IT-услуги и т.д.], обеспечивая стабильные поставки по международным стандартам.</a:t>
            </a:r>
            <a:endParaRPr lang="en-US" sz="14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56000" y="3227049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Компания [Пример Экспорт] </a:t>
            </a:r>
            <a:endParaRPr lang="en-US" sz="1799" b="1" spc="-82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56000" y="8689346"/>
            <a:ext cx="6451250" cy="912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Основана: [год]</a:t>
            </a:r>
          </a:p>
          <a:p>
            <a:pPr>
              <a:lnSpc>
                <a:spcPts val="1799"/>
              </a:lnSpc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География: поставки в [страны]</a:t>
            </a:r>
          </a:p>
          <a:p>
            <a:pPr>
              <a:lnSpc>
                <a:spcPts val="1799"/>
              </a:lnSpc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Форматы сотрудничества: опт, контрактное производство, частные бренды</a:t>
            </a:r>
          </a:p>
          <a:p>
            <a:pPr>
              <a:lnSpc>
                <a:spcPts val="1799"/>
              </a:lnSpc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Сертификация: [перечислить: </a:t>
            </a:r>
            <a:r>
              <a:rPr lang="ru-RU" sz="1400" spc="-82" dirty="0" err="1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Organic</a:t>
            </a: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, </a:t>
            </a:r>
            <a:r>
              <a:rPr lang="ru-RU" sz="1400" spc="-82" dirty="0" err="1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Halal</a:t>
            </a: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, ISO и др.]</a:t>
            </a:r>
          </a:p>
        </p:txBody>
      </p:sp>
      <p:pic>
        <p:nvPicPr>
          <p:cNvPr id="23" name="Рисунок 22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34A6F0-6234-8450-0669-C42B8B801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644301" y="421084"/>
            <a:ext cx="2103200" cy="926352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к, в помещении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A0C901F-A3BE-C85F-A8F8-E8CEBF47F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6" y="4548059"/>
            <a:ext cx="5308250" cy="3981188"/>
          </a:xfrm>
          <a:prstGeom prst="roundRect">
            <a:avLst>
              <a:gd name="adj" fmla="val 7871"/>
            </a:avLst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EE23FE72-1EF4-D29E-2D3D-53207EE3CAFB}"/>
              </a:ext>
            </a:extLst>
          </p:cNvPr>
          <p:cNvSpPr/>
          <p:nvPr/>
        </p:nvSpPr>
        <p:spPr>
          <a:xfrm>
            <a:off x="2462150" y="5223758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0" y="0"/>
                </a:moveTo>
                <a:lnTo>
                  <a:pt x="3983100" y="0"/>
                </a:lnTo>
                <a:lnTo>
                  <a:pt x="3983100" y="3256184"/>
                </a:lnTo>
                <a:lnTo>
                  <a:pt x="0" y="3256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BB59-0104-DC9F-E14A-BE404DF7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882DF3-29F5-5123-D638-F1640D36DAD9}"/>
              </a:ext>
            </a:extLst>
          </p:cNvPr>
          <p:cNvSpPr/>
          <p:nvPr/>
        </p:nvSpPr>
        <p:spPr>
          <a:xfrm rot="-5400000" flipH="1" flipV="1">
            <a:off x="-1569500" y="16549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117" t="-1511" r="-13117" b="-1511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0AFC469-C7CB-3E28-FF7B-22EE727FC0CC}"/>
              </a:ext>
            </a:extLst>
          </p:cNvPr>
          <p:cNvSpPr/>
          <p:nvPr/>
        </p:nvSpPr>
        <p:spPr>
          <a:xfrm flipH="1" flipV="1">
            <a:off x="-295649" y="-298304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3983100" y="3256184"/>
                </a:moveTo>
                <a:lnTo>
                  <a:pt x="0" y="3256184"/>
                </a:lnTo>
                <a:lnTo>
                  <a:pt x="0" y="0"/>
                </a:lnTo>
                <a:lnTo>
                  <a:pt x="3983100" y="0"/>
                </a:lnTo>
                <a:lnTo>
                  <a:pt x="3983100" y="32561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7503683-52D4-BA27-9EB6-467B92FDAAC9}"/>
              </a:ext>
            </a:extLst>
          </p:cNvPr>
          <p:cNvSpPr/>
          <p:nvPr/>
        </p:nvSpPr>
        <p:spPr>
          <a:xfrm>
            <a:off x="3872549" y="7734120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0" y="0"/>
                </a:moveTo>
                <a:lnTo>
                  <a:pt x="3983100" y="0"/>
                </a:lnTo>
                <a:lnTo>
                  <a:pt x="3983100" y="3256184"/>
                </a:lnTo>
                <a:lnTo>
                  <a:pt x="0" y="3256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FDFCACE-CF1A-02C9-3B63-CB2F6CFEE03E}"/>
              </a:ext>
            </a:extLst>
          </p:cNvPr>
          <p:cNvSpPr txBox="1"/>
          <p:nvPr/>
        </p:nvSpPr>
        <p:spPr>
          <a:xfrm>
            <a:off x="756000" y="2001384"/>
            <a:ext cx="6048000" cy="106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8199" b="1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Основные</a:t>
            </a:r>
            <a:endParaRPr lang="en-US" sz="8199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pic>
        <p:nvPicPr>
          <p:cNvPr id="23" name="Рисунок 22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F8B16BC-DBC9-ED60-8A9C-8DFC7D60E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644301" y="421084"/>
            <a:ext cx="2103200" cy="926352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9E18223F-1B70-6187-8AE4-2D8B0582617C}"/>
              </a:ext>
            </a:extLst>
          </p:cNvPr>
          <p:cNvSpPr txBox="1"/>
          <p:nvPr/>
        </p:nvSpPr>
        <p:spPr>
          <a:xfrm>
            <a:off x="752500" y="2585253"/>
            <a:ext cx="6048000" cy="992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000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продукты / услуги</a:t>
            </a:r>
            <a:endParaRPr lang="en-US" sz="8199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pic>
        <p:nvPicPr>
          <p:cNvPr id="8" name="Рисунок 7" descr="Изображение выглядит как одежда, Человеческое лицо, человек, улы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39EA2C-243C-36B4-F429-89178DA824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25450" y="3978174"/>
            <a:ext cx="1734022" cy="1734022"/>
          </a:xfrm>
          <a:prstGeom prst="round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52469BCA-7A92-18A5-BAFF-D57337F6152C}"/>
              </a:ext>
            </a:extLst>
          </p:cNvPr>
          <p:cNvSpPr txBox="1"/>
          <p:nvPr/>
        </p:nvSpPr>
        <p:spPr>
          <a:xfrm>
            <a:off x="2254250" y="4365622"/>
            <a:ext cx="4246390" cy="541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Краткое описание, преимущества, ключевая функция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[Тип упаковки], [вес/объём]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Дополнительная информация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1AEA6AAB-C11C-F35A-7E18-D209530E008B}"/>
              </a:ext>
            </a:extLst>
          </p:cNvPr>
          <p:cNvSpPr txBox="1"/>
          <p:nvPr/>
        </p:nvSpPr>
        <p:spPr>
          <a:xfrm>
            <a:off x="2254250" y="4020071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[Название продукта 1]</a:t>
            </a:r>
          </a:p>
        </p:txBody>
      </p:sp>
      <p:pic>
        <p:nvPicPr>
          <p:cNvPr id="15" name="Рисунок 14" descr="Изображение выглядит как одежда, Человеческое лицо, человек, улы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0B343F-836A-9E56-5575-355A3B657E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25450" y="5995625"/>
            <a:ext cx="1734022" cy="1734022"/>
          </a:xfrm>
          <a:prstGeom prst="round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C7A4A959-E544-3FD7-A553-6FBF661B4D31}"/>
              </a:ext>
            </a:extLst>
          </p:cNvPr>
          <p:cNvSpPr txBox="1"/>
          <p:nvPr/>
        </p:nvSpPr>
        <p:spPr>
          <a:xfrm>
            <a:off x="2254250" y="6383073"/>
            <a:ext cx="4246390" cy="541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Краткое описание, преимущества, ключевая функция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Что включает услуга 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Дополнительная информация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D3A05BCB-FDD7-AAA5-099F-F2E892798EC8}"/>
              </a:ext>
            </a:extLst>
          </p:cNvPr>
          <p:cNvSpPr txBox="1"/>
          <p:nvPr/>
        </p:nvSpPr>
        <p:spPr>
          <a:xfrm>
            <a:off x="2254250" y="6037522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[Название продукта 2]</a:t>
            </a:r>
          </a:p>
        </p:txBody>
      </p:sp>
      <p:pic>
        <p:nvPicPr>
          <p:cNvPr id="18" name="Рисунок 17" descr="Изображение выглядит как одежда, Человеческое лицо, человек, улы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E4C88D-B39C-7583-4AA2-65BD25A68C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25450" y="8119630"/>
            <a:ext cx="1734022" cy="1734022"/>
          </a:xfrm>
          <a:prstGeom prst="round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F0F16025-6B0B-FC51-B392-486FB4A5DC70}"/>
              </a:ext>
            </a:extLst>
          </p:cNvPr>
          <p:cNvSpPr txBox="1"/>
          <p:nvPr/>
        </p:nvSpPr>
        <p:spPr>
          <a:xfrm>
            <a:off x="2254250" y="8507078"/>
            <a:ext cx="4246390" cy="541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Краткое описание, преимущества, ключевая функция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[Тип упаковки], [вес/объём]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Формат сотрудничества (если услуга)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FBBFBB3-9FEC-B78D-3F5B-069AA74DC8DA}"/>
              </a:ext>
            </a:extLst>
          </p:cNvPr>
          <p:cNvSpPr txBox="1"/>
          <p:nvPr/>
        </p:nvSpPr>
        <p:spPr>
          <a:xfrm>
            <a:off x="2254250" y="8161527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[Название услуги]</a:t>
            </a:r>
          </a:p>
        </p:txBody>
      </p:sp>
    </p:spTree>
    <p:extLst>
      <p:ext uri="{BB962C8B-B14F-4D97-AF65-F5344CB8AC3E}">
        <p14:creationId xmlns:p14="http://schemas.microsoft.com/office/powerpoint/2010/main" val="43996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59267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117" t="-1511" r="-13117" b="-1511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95649" y="-298304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3983100" y="3256184"/>
                </a:moveTo>
                <a:lnTo>
                  <a:pt x="0" y="3256184"/>
                </a:lnTo>
                <a:lnTo>
                  <a:pt x="0" y="0"/>
                </a:lnTo>
                <a:lnTo>
                  <a:pt x="3983100" y="0"/>
                </a:lnTo>
                <a:lnTo>
                  <a:pt x="3983100" y="32561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72549" y="7734120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0" y="0"/>
                </a:moveTo>
                <a:lnTo>
                  <a:pt x="3983100" y="0"/>
                </a:lnTo>
                <a:lnTo>
                  <a:pt x="3983100" y="3256184"/>
                </a:lnTo>
                <a:lnTo>
                  <a:pt x="0" y="3256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56000" y="2778431"/>
            <a:ext cx="4531441" cy="360000"/>
            <a:chOff x="0" y="0"/>
            <a:chExt cx="1623966" cy="129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3966" cy="129016"/>
            </a:xfrm>
            <a:custGeom>
              <a:avLst/>
              <a:gdLst/>
              <a:ahLst/>
              <a:cxnLst/>
              <a:rect l="l" t="t" r="r" b="b"/>
              <a:pathLst>
                <a:path w="1623966" h="129016">
                  <a:moveTo>
                    <a:pt x="0" y="0"/>
                  </a:moveTo>
                  <a:lnTo>
                    <a:pt x="1623966" y="0"/>
                  </a:lnTo>
                  <a:lnTo>
                    <a:pt x="1623966" y="129016"/>
                  </a:lnTo>
                  <a:lnTo>
                    <a:pt x="0" y="1290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623966" cy="90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757280" y="4002343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56000" y="1873852"/>
            <a:ext cx="6048000" cy="95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4800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сотрудничества с нами</a:t>
            </a:r>
            <a:endParaRPr lang="en-US" sz="4800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Light"/>
              <a:cs typeface="IBM Plex Sans Arabic Light"/>
              <a:sym typeface="IBM Plex Sans Arabic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6000" y="1322202"/>
            <a:ext cx="6048000" cy="101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600" b="1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Преимущества</a:t>
            </a:r>
            <a:endParaRPr lang="en-US" sz="6600" b="1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6000" y="3538481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Преимущества</a:t>
            </a:r>
            <a:r>
              <a:rPr lang="en-US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4498" y="3909755"/>
            <a:ext cx="35681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Собственное производство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Контроль качества на всех этапах.</a:t>
            </a:r>
            <a:endParaRPr lang="en-US" sz="12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pic>
        <p:nvPicPr>
          <p:cNvPr id="26" name="Рисунок 25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2106905-6878-4E7D-2116-7B792D42D3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644301" y="421084"/>
            <a:ext cx="2103200" cy="926352"/>
          </a:xfrm>
          <a:prstGeom prst="rect">
            <a:avLst/>
          </a:prstGeom>
        </p:spPr>
      </p:pic>
      <p:sp>
        <p:nvSpPr>
          <p:cNvPr id="27" name="Freeform 9">
            <a:extLst>
              <a:ext uri="{FF2B5EF4-FFF2-40B4-BE49-F238E27FC236}">
                <a16:creationId xmlns:a16="http://schemas.microsoft.com/office/drawing/2014/main" id="{FFD341A1-760C-6B45-45D1-A04D8D531B68}"/>
              </a:ext>
            </a:extLst>
          </p:cNvPr>
          <p:cNvSpPr/>
          <p:nvPr/>
        </p:nvSpPr>
        <p:spPr>
          <a:xfrm>
            <a:off x="757280" y="4655288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92F163BD-1ACD-D875-26A1-46459CE9DDA9}"/>
              </a:ext>
            </a:extLst>
          </p:cNvPr>
          <p:cNvSpPr txBox="1"/>
          <p:nvPr/>
        </p:nvSpPr>
        <p:spPr>
          <a:xfrm>
            <a:off x="1124498" y="4562700"/>
            <a:ext cx="280615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Гибкость условий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Возможность работы по индивидуальным техническим заданиям.</a:t>
            </a: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1EC02432-0A44-C661-F93F-CCFAA41E2E5F}"/>
              </a:ext>
            </a:extLst>
          </p:cNvPr>
          <p:cNvSpPr/>
          <p:nvPr/>
        </p:nvSpPr>
        <p:spPr>
          <a:xfrm>
            <a:off x="4073524" y="4002343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EFCCC346-1C29-16F0-B455-1FD491EE6ED3}"/>
              </a:ext>
            </a:extLst>
          </p:cNvPr>
          <p:cNvSpPr txBox="1"/>
          <p:nvPr/>
        </p:nvSpPr>
        <p:spPr>
          <a:xfrm>
            <a:off x="4440742" y="3909755"/>
            <a:ext cx="280615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Международные сертификаты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Продукция соответствует требованиям рынков ЕС, СНГ и Ближнего Востока.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1A7E8FE6-3989-5317-6EEA-67A5DCDE9118}"/>
              </a:ext>
            </a:extLst>
          </p:cNvPr>
          <p:cNvSpPr/>
          <p:nvPr/>
        </p:nvSpPr>
        <p:spPr>
          <a:xfrm>
            <a:off x="4073524" y="4655288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8B919A5C-1B82-C5F4-9161-43E3BDDADC7B}"/>
              </a:ext>
            </a:extLst>
          </p:cNvPr>
          <p:cNvSpPr txBox="1"/>
          <p:nvPr/>
        </p:nvSpPr>
        <p:spPr>
          <a:xfrm>
            <a:off x="4440742" y="4562700"/>
            <a:ext cx="28061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Быстрая логистика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Отгрузка от 3 рабочих дней.</a:t>
            </a: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54F70C38-D672-760A-7DFE-22C572521F7C}"/>
              </a:ext>
            </a:extLst>
          </p:cNvPr>
          <p:cNvSpPr/>
          <p:nvPr/>
        </p:nvSpPr>
        <p:spPr>
          <a:xfrm>
            <a:off x="757280" y="5410431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40CED7EE-4242-A046-CCD8-2C9B9D6073F1}"/>
              </a:ext>
            </a:extLst>
          </p:cNvPr>
          <p:cNvSpPr txBox="1"/>
          <p:nvPr/>
        </p:nvSpPr>
        <p:spPr>
          <a:xfrm>
            <a:off x="1124498" y="5317843"/>
            <a:ext cx="280615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Персональный менеджер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Поддержка и сопровождение на всех этапах сделки.</a:t>
            </a:r>
          </a:p>
        </p:txBody>
      </p:sp>
      <p:grpSp>
        <p:nvGrpSpPr>
          <p:cNvPr id="35" name="Group 6"/>
          <p:cNvGrpSpPr/>
          <p:nvPr/>
        </p:nvGrpSpPr>
        <p:grpSpPr>
          <a:xfrm>
            <a:off x="987209" y="7583486"/>
            <a:ext cx="4531441" cy="360000"/>
            <a:chOff x="0" y="0"/>
            <a:chExt cx="1623966" cy="129016"/>
          </a:xfrm>
        </p:grpSpPr>
        <p:sp>
          <p:nvSpPr>
            <p:cNvPr id="36" name="Freeform 7"/>
            <p:cNvSpPr/>
            <p:nvPr/>
          </p:nvSpPr>
          <p:spPr>
            <a:xfrm>
              <a:off x="0" y="0"/>
              <a:ext cx="1623966" cy="129016"/>
            </a:xfrm>
            <a:custGeom>
              <a:avLst/>
              <a:gdLst/>
              <a:ahLst/>
              <a:cxnLst/>
              <a:rect l="l" t="t" r="r" b="b"/>
              <a:pathLst>
                <a:path w="1623966" h="129016">
                  <a:moveTo>
                    <a:pt x="0" y="0"/>
                  </a:moveTo>
                  <a:lnTo>
                    <a:pt x="1623966" y="0"/>
                  </a:lnTo>
                  <a:lnTo>
                    <a:pt x="1623966" y="129016"/>
                  </a:lnTo>
                  <a:lnTo>
                    <a:pt x="0" y="1290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8"/>
            <p:cNvSpPr txBox="1"/>
            <p:nvPr/>
          </p:nvSpPr>
          <p:spPr>
            <a:xfrm>
              <a:off x="0" y="38100"/>
              <a:ext cx="1623966" cy="90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38" name="TextBox 9"/>
          <p:cNvSpPr txBox="1"/>
          <p:nvPr/>
        </p:nvSpPr>
        <p:spPr>
          <a:xfrm>
            <a:off x="987209" y="6823188"/>
            <a:ext cx="7365650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5400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сотрудничества</a:t>
            </a:r>
            <a:r>
              <a:rPr lang="ru-RU" sz="8199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 </a:t>
            </a:r>
            <a:endParaRPr lang="en-US" sz="8199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Light"/>
              <a:cs typeface="IBM Plex Sans Arabic Light"/>
              <a:sym typeface="IBM Plex Sans Arabic Light"/>
            </a:endParaRPr>
          </a:p>
        </p:txBody>
      </p:sp>
      <p:sp>
        <p:nvSpPr>
          <p:cNvPr id="39" name="TextBox 10"/>
          <p:cNvSpPr txBox="1"/>
          <p:nvPr/>
        </p:nvSpPr>
        <p:spPr>
          <a:xfrm>
            <a:off x="987209" y="6287486"/>
            <a:ext cx="6048000" cy="108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8199" b="1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Условия</a:t>
            </a:r>
            <a:endParaRPr lang="en-US" sz="8199" b="1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D691A78C-0463-F5D4-6CE7-99670BB29341}"/>
              </a:ext>
            </a:extLst>
          </p:cNvPr>
          <p:cNvSpPr/>
          <p:nvPr/>
        </p:nvSpPr>
        <p:spPr>
          <a:xfrm>
            <a:off x="739490" y="8251608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AC5D4B36-761F-2373-91FB-0A5EBF44D834}"/>
              </a:ext>
            </a:extLst>
          </p:cNvPr>
          <p:cNvSpPr txBox="1"/>
          <p:nvPr/>
        </p:nvSpPr>
        <p:spPr>
          <a:xfrm>
            <a:off x="1106708" y="8159020"/>
            <a:ext cx="35681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Минимальный заказ: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от [например, 500 кг / 100 ед.]</a:t>
            </a:r>
            <a:endParaRPr lang="en-US" sz="12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327ED6D0-36E9-51FE-1594-C56E3C597B5F}"/>
              </a:ext>
            </a:extLst>
          </p:cNvPr>
          <p:cNvSpPr/>
          <p:nvPr/>
        </p:nvSpPr>
        <p:spPr>
          <a:xfrm>
            <a:off x="739490" y="9097870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63F1284D-4786-6966-42CD-D4571F2A2EDE}"/>
              </a:ext>
            </a:extLst>
          </p:cNvPr>
          <p:cNvSpPr txBox="1"/>
          <p:nvPr/>
        </p:nvSpPr>
        <p:spPr>
          <a:xfrm>
            <a:off x="1106708" y="9005282"/>
            <a:ext cx="301046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Условия поставки (</a:t>
            </a:r>
            <a:r>
              <a:rPr lang="en-US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Incoterms):</a:t>
            </a:r>
            <a:endParaRPr lang="ru-RU" sz="1200" b="1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  <a:p>
            <a:pPr algn="l">
              <a:lnSpc>
                <a:spcPts val="1440"/>
              </a:lnSpc>
            </a:pPr>
            <a:r>
              <a:rPr lang="en-US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[EXW </a:t>
            </a: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Бишкек / </a:t>
            </a:r>
            <a:r>
              <a:rPr lang="en-US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FOB </a:t>
            </a: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Чолпон-Ата / </a:t>
            </a:r>
            <a:r>
              <a:rPr lang="en-US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DDP </a:t>
            </a: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Варшава]</a:t>
            </a:r>
            <a:endParaRPr lang="en-US" sz="12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8895DA18-EBC9-7F13-FC8A-174CA5948C5B}"/>
              </a:ext>
            </a:extLst>
          </p:cNvPr>
          <p:cNvSpPr/>
          <p:nvPr/>
        </p:nvSpPr>
        <p:spPr>
          <a:xfrm>
            <a:off x="739490" y="9760890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DCC8E31D-8CFD-7453-F892-18FA8EDD10B1}"/>
              </a:ext>
            </a:extLst>
          </p:cNvPr>
          <p:cNvSpPr txBox="1"/>
          <p:nvPr/>
        </p:nvSpPr>
        <p:spPr>
          <a:xfrm>
            <a:off x="1106708" y="9668302"/>
            <a:ext cx="35681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Срок поставки: 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от [3] до [14] рабочих дней</a:t>
            </a:r>
            <a:endParaRPr lang="en-US" sz="12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0E2F2A72-F08C-D5FD-BD81-A6C65D7B60D6}"/>
              </a:ext>
            </a:extLst>
          </p:cNvPr>
          <p:cNvSpPr/>
          <p:nvPr/>
        </p:nvSpPr>
        <p:spPr>
          <a:xfrm>
            <a:off x="4542924" y="8251608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CC714926-E0F0-BAB8-C3F3-D8B8844D478C}"/>
              </a:ext>
            </a:extLst>
          </p:cNvPr>
          <p:cNvSpPr txBox="1"/>
          <p:nvPr/>
        </p:nvSpPr>
        <p:spPr>
          <a:xfrm>
            <a:off x="4910142" y="8159020"/>
            <a:ext cx="289054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Оплата: 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[по договорённости / предоплата 30%, остаток по отгрузке]</a:t>
            </a:r>
            <a:endParaRPr lang="en-US" sz="12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EC647967-69D6-08C2-C123-BCEBB8B43157}"/>
              </a:ext>
            </a:extLst>
          </p:cNvPr>
          <p:cNvSpPr/>
          <p:nvPr/>
        </p:nvSpPr>
        <p:spPr>
          <a:xfrm>
            <a:off x="4542924" y="9097870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0BB30561-61D5-F64D-8F47-A44DC5C215E9}"/>
              </a:ext>
            </a:extLst>
          </p:cNvPr>
          <p:cNvSpPr txBox="1"/>
          <p:nvPr/>
        </p:nvSpPr>
        <p:spPr>
          <a:xfrm>
            <a:off x="4910142" y="9005282"/>
            <a:ext cx="35681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Образцы: 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предоставляются по запросу</a:t>
            </a:r>
            <a:endParaRPr lang="en-US" sz="12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ACE08A6A-DCBC-9E9C-992D-19061ECC5383}"/>
              </a:ext>
            </a:extLst>
          </p:cNvPr>
          <p:cNvSpPr/>
          <p:nvPr/>
        </p:nvSpPr>
        <p:spPr>
          <a:xfrm>
            <a:off x="4542924" y="9760890"/>
            <a:ext cx="303691" cy="216000"/>
          </a:xfrm>
          <a:custGeom>
            <a:avLst/>
            <a:gdLst/>
            <a:ahLst/>
            <a:cxnLst/>
            <a:rect l="l" t="t" r="r" b="b"/>
            <a:pathLst>
              <a:path w="303691" h="216000">
                <a:moveTo>
                  <a:pt x="0" y="0"/>
                </a:moveTo>
                <a:lnTo>
                  <a:pt x="303691" y="0"/>
                </a:lnTo>
                <a:lnTo>
                  <a:pt x="303691" y="216000"/>
                </a:lnTo>
                <a:lnTo>
                  <a:pt x="0" y="21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9470C741-A730-FD1D-C77F-C7BBD6F14E13}"/>
              </a:ext>
            </a:extLst>
          </p:cNvPr>
          <p:cNvSpPr txBox="1"/>
          <p:nvPr/>
        </p:nvSpPr>
        <p:spPr>
          <a:xfrm>
            <a:off x="4910142" y="9668302"/>
            <a:ext cx="35681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200" b="1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Языки сопровождения:</a:t>
            </a:r>
          </a:p>
          <a:p>
            <a:pPr algn="l">
              <a:lnSpc>
                <a:spcPts val="1440"/>
              </a:lnSpc>
            </a:pPr>
            <a:r>
              <a:rPr lang="ru-RU" sz="1200" spc="-31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русский, английский</a:t>
            </a:r>
            <a:endParaRPr lang="en-US" sz="1200" spc="-31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117" t="-1511" r="-13117" b="-1511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95649" y="-298304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3983100" y="3256184"/>
                </a:moveTo>
                <a:lnTo>
                  <a:pt x="0" y="3256184"/>
                </a:lnTo>
                <a:lnTo>
                  <a:pt x="0" y="0"/>
                </a:lnTo>
                <a:lnTo>
                  <a:pt x="3983100" y="0"/>
                </a:lnTo>
                <a:lnTo>
                  <a:pt x="3983100" y="32561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72549" y="7734120"/>
            <a:ext cx="3983100" cy="3256184"/>
          </a:xfrm>
          <a:custGeom>
            <a:avLst/>
            <a:gdLst/>
            <a:ahLst/>
            <a:cxnLst/>
            <a:rect l="l" t="t" r="r" b="b"/>
            <a:pathLst>
              <a:path w="3983100" h="3256184">
                <a:moveTo>
                  <a:pt x="0" y="0"/>
                </a:moveTo>
                <a:lnTo>
                  <a:pt x="3983100" y="0"/>
                </a:lnTo>
                <a:lnTo>
                  <a:pt x="3983100" y="3256184"/>
                </a:lnTo>
                <a:lnTo>
                  <a:pt x="0" y="3256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31" name="Рисунок 30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A865822-7E2B-8C5B-466C-BBF87A9489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644301" y="421084"/>
            <a:ext cx="2103200" cy="926352"/>
          </a:xfrm>
          <a:prstGeom prst="rect">
            <a:avLst/>
          </a:prstGeom>
        </p:spPr>
      </p:pic>
      <p:sp>
        <p:nvSpPr>
          <p:cNvPr id="49" name="TextBox 10">
            <a:extLst>
              <a:ext uri="{FF2B5EF4-FFF2-40B4-BE49-F238E27FC236}">
                <a16:creationId xmlns:a16="http://schemas.microsoft.com/office/drawing/2014/main" id="{0FC0D669-3180-5AE0-BE0B-C0AD52053B9E}"/>
              </a:ext>
            </a:extLst>
          </p:cNvPr>
          <p:cNvSpPr txBox="1"/>
          <p:nvPr/>
        </p:nvSpPr>
        <p:spPr>
          <a:xfrm>
            <a:off x="756000" y="1782275"/>
            <a:ext cx="6048000" cy="108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8199" b="1" spc="-377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Контакты</a:t>
            </a:r>
            <a:endParaRPr lang="en-US" sz="8199" b="1" spc="-377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50" name="Freeform 12"/>
          <p:cNvSpPr/>
          <p:nvPr/>
        </p:nvSpPr>
        <p:spPr>
          <a:xfrm>
            <a:off x="3960000" y="452665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0" y="0"/>
                </a:moveTo>
                <a:lnTo>
                  <a:pt x="360000" y="0"/>
                </a:ln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3"/>
          <p:cNvSpPr/>
          <p:nvPr/>
        </p:nvSpPr>
        <p:spPr>
          <a:xfrm>
            <a:off x="756000" y="452665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0" y="0"/>
                </a:moveTo>
                <a:lnTo>
                  <a:pt x="360000" y="0"/>
                </a:lnTo>
                <a:lnTo>
                  <a:pt x="360000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2" name="TextBox 22"/>
          <p:cNvSpPr txBox="1"/>
          <p:nvPr/>
        </p:nvSpPr>
        <p:spPr>
          <a:xfrm>
            <a:off x="756000" y="5064100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Почта</a:t>
            </a:r>
            <a:r>
              <a:rPr lang="en-US" sz="1599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: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3960000" y="5070035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Сайт</a:t>
            </a:r>
            <a:r>
              <a:rPr lang="en-US" sz="1599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: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756000" y="5340765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[export@yourcompany.kg]</a:t>
            </a:r>
          </a:p>
        </p:txBody>
      </p:sp>
      <p:sp>
        <p:nvSpPr>
          <p:cNvPr id="55" name="TextBox 25"/>
          <p:cNvSpPr txBox="1"/>
          <p:nvPr/>
        </p:nvSpPr>
        <p:spPr>
          <a:xfrm>
            <a:off x="3960000" y="5346700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799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[www.yourcompany.kg]</a:t>
            </a:r>
          </a:p>
        </p:txBody>
      </p:sp>
      <p:sp>
        <p:nvSpPr>
          <p:cNvPr id="56" name="TextBox 22">
            <a:extLst>
              <a:ext uri="{FF2B5EF4-FFF2-40B4-BE49-F238E27FC236}">
                <a16:creationId xmlns:a16="http://schemas.microsoft.com/office/drawing/2014/main" id="{0F075612-BBB6-971B-E891-172500CF9BCC}"/>
              </a:ext>
            </a:extLst>
          </p:cNvPr>
          <p:cNvSpPr txBox="1"/>
          <p:nvPr/>
        </p:nvSpPr>
        <p:spPr>
          <a:xfrm>
            <a:off x="756000" y="3708024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Адрес офиса/производства:</a:t>
            </a:r>
            <a:endParaRPr lang="en-US" sz="1400" spc="-73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303FDB13-EF93-8CEA-D630-D87F99CCFCE8}"/>
              </a:ext>
            </a:extLst>
          </p:cNvPr>
          <p:cNvSpPr txBox="1"/>
          <p:nvPr/>
        </p:nvSpPr>
        <p:spPr>
          <a:xfrm>
            <a:off x="756000" y="3907496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[ул. Примерная, д.1, г. Бишкек]</a:t>
            </a:r>
            <a:endParaRPr lang="en-US" sz="1400" b="1" spc="-82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7ECAEED2-3E49-3571-9A84-F46D566CBD8E}"/>
              </a:ext>
            </a:extLst>
          </p:cNvPr>
          <p:cNvSpPr txBox="1"/>
          <p:nvPr/>
        </p:nvSpPr>
        <p:spPr>
          <a:xfrm>
            <a:off x="3960000" y="3708024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400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LinkedIn / Instagram: </a:t>
            </a: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6DC020E4-B7C7-6D07-5C96-66DF7C5EDFDD}"/>
              </a:ext>
            </a:extLst>
          </p:cNvPr>
          <p:cNvSpPr txBox="1"/>
          <p:nvPr/>
        </p:nvSpPr>
        <p:spPr>
          <a:xfrm>
            <a:off x="3960000" y="3907496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[@yourcompany]</a:t>
            </a:r>
          </a:p>
        </p:txBody>
      </p:sp>
      <p:sp>
        <p:nvSpPr>
          <p:cNvPr id="60" name="TextBox 22">
            <a:extLst>
              <a:ext uri="{FF2B5EF4-FFF2-40B4-BE49-F238E27FC236}">
                <a16:creationId xmlns:a16="http://schemas.microsoft.com/office/drawing/2014/main" id="{634F63A9-2F85-19BC-9D1D-C95A89E6961D}"/>
              </a:ext>
            </a:extLst>
          </p:cNvPr>
          <p:cNvSpPr txBox="1"/>
          <p:nvPr/>
        </p:nvSpPr>
        <p:spPr>
          <a:xfrm>
            <a:off x="756000" y="2968212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Контактное лицо:</a:t>
            </a:r>
            <a:endParaRPr lang="en-US" sz="1400" spc="-73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BAD42212-E89F-2A00-906E-20CB71B52AD0}"/>
              </a:ext>
            </a:extLst>
          </p:cNvPr>
          <p:cNvSpPr txBox="1"/>
          <p:nvPr/>
        </p:nvSpPr>
        <p:spPr>
          <a:xfrm>
            <a:off x="756000" y="3167684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[ФИО]</a:t>
            </a:r>
            <a:endParaRPr lang="en-US" sz="1400" b="1" spc="-82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62" name="TextBox 22">
            <a:extLst>
              <a:ext uri="{FF2B5EF4-FFF2-40B4-BE49-F238E27FC236}">
                <a16:creationId xmlns:a16="http://schemas.microsoft.com/office/drawing/2014/main" id="{AC511F4B-A0D2-747C-7D7E-C4ACD909F591}"/>
              </a:ext>
            </a:extLst>
          </p:cNvPr>
          <p:cNvSpPr txBox="1"/>
          <p:nvPr/>
        </p:nvSpPr>
        <p:spPr>
          <a:xfrm>
            <a:off x="3960000" y="2968212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Телефон:</a:t>
            </a:r>
            <a:endParaRPr lang="en-US" sz="1400" spc="-73" dirty="0">
              <a:solidFill>
                <a:srgbClr val="19517D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63" name="TextBox 24">
            <a:extLst>
              <a:ext uri="{FF2B5EF4-FFF2-40B4-BE49-F238E27FC236}">
                <a16:creationId xmlns:a16="http://schemas.microsoft.com/office/drawing/2014/main" id="{380CF74B-16AE-D616-8EE9-931BBA577D55}"/>
              </a:ext>
            </a:extLst>
          </p:cNvPr>
          <p:cNvSpPr txBox="1"/>
          <p:nvPr/>
        </p:nvSpPr>
        <p:spPr>
          <a:xfrm>
            <a:off x="3960000" y="3167684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+996 </a:t>
            </a:r>
            <a:r>
              <a:rPr lang="en-US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 </a:t>
            </a:r>
            <a:r>
              <a:rPr lang="en-US" sz="1400" b="1" spc="-82" dirty="0" err="1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</a:t>
            </a:r>
            <a:r>
              <a:rPr lang="en-US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 </a:t>
            </a:r>
            <a:r>
              <a:rPr lang="en-US" sz="1400" b="1" spc="-82" dirty="0" err="1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</a:t>
            </a:r>
            <a:endParaRPr lang="en-US" sz="1400" b="1" spc="-82" dirty="0">
              <a:solidFill>
                <a:srgbClr val="19517D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64" name="TextBox 21">
            <a:extLst>
              <a:ext uri="{FF2B5EF4-FFF2-40B4-BE49-F238E27FC236}">
                <a16:creationId xmlns:a16="http://schemas.microsoft.com/office/drawing/2014/main" id="{A63E22E7-C417-9655-353F-4AC0FD6A0D45}"/>
              </a:ext>
            </a:extLst>
          </p:cNvPr>
          <p:cNvSpPr txBox="1"/>
          <p:nvPr/>
        </p:nvSpPr>
        <p:spPr>
          <a:xfrm>
            <a:off x="734375" y="7048301"/>
            <a:ext cx="6451250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ru-RU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Примечание:</a:t>
            </a:r>
          </a:p>
          <a:p>
            <a:pPr>
              <a:lnSpc>
                <a:spcPts val="1799"/>
              </a:lnSpc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По запросу мы предоставим:</a:t>
            </a:r>
          </a:p>
          <a:p>
            <a:pPr marL="285750" indent="-285750">
              <a:lnSpc>
                <a:spcPts val="1799"/>
              </a:lnSpc>
              <a:buFont typeface="Arial" panose="020B0604020202020204" pitchFamily="34" charset="0"/>
              <a:buChar char="•"/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Каталог продукции (PDF)</a:t>
            </a:r>
          </a:p>
          <a:p>
            <a:pPr marL="285750" indent="-285750">
              <a:lnSpc>
                <a:spcPts val="1799"/>
              </a:lnSpc>
              <a:buFont typeface="Arial" panose="020B0604020202020204" pitchFamily="34" charset="0"/>
              <a:buChar char="•"/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Ценовое предложение</a:t>
            </a:r>
          </a:p>
          <a:p>
            <a:pPr marL="285750" indent="-285750">
              <a:lnSpc>
                <a:spcPts val="1799"/>
              </a:lnSpc>
              <a:buFont typeface="Arial" panose="020B0604020202020204" pitchFamily="34" charset="0"/>
              <a:buChar char="•"/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Сертификаты и документы о происхождении</a:t>
            </a:r>
          </a:p>
          <a:p>
            <a:pPr marL="285750" indent="-285750">
              <a:lnSpc>
                <a:spcPts val="1799"/>
              </a:lnSpc>
              <a:buFont typeface="Arial" panose="020B0604020202020204" pitchFamily="34" charset="0"/>
              <a:buChar char="•"/>
            </a:pPr>
            <a:r>
              <a:rPr lang="ru-RU" sz="1400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Видео о производстве и упаковке</a:t>
            </a:r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3FD224C7-BED3-8C71-C3FD-DC6B90F21279}"/>
              </a:ext>
            </a:extLst>
          </p:cNvPr>
          <p:cNvSpPr txBox="1"/>
          <p:nvPr/>
        </p:nvSpPr>
        <p:spPr>
          <a:xfrm>
            <a:off x="734375" y="9331430"/>
            <a:ext cx="6451250" cy="450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ru-RU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Спасибо за внимание!</a:t>
            </a:r>
          </a:p>
          <a:p>
            <a:pPr>
              <a:lnSpc>
                <a:spcPts val="1799"/>
              </a:lnSpc>
            </a:pPr>
            <a:r>
              <a:rPr lang="ru-RU" sz="1400" b="1" spc="-82" dirty="0">
                <a:solidFill>
                  <a:srgbClr val="19517D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Готовы обсудить сотрудничество и ответить на все ваши вопросы.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387</Words>
  <Application>Microsoft Office PowerPoint</Application>
  <PresentationFormat>Произвольный</PresentationFormat>
  <Paragraphs>75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Myriad Pro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Gradient Marketing Proposal</dc:title>
  <dc:creator>Кутман Усенов</dc:creator>
  <cp:lastModifiedBy>Кутман Усенов</cp:lastModifiedBy>
  <cp:revision>3</cp:revision>
  <dcterms:created xsi:type="dcterms:W3CDTF">2006-08-16T00:00:00Z</dcterms:created>
  <dcterms:modified xsi:type="dcterms:W3CDTF">2025-09-23T23:11:32Z</dcterms:modified>
  <dc:identifier>DAGy64khUWk</dc:identifier>
</cp:coreProperties>
</file>